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73" r:id="rId16"/>
    <p:sldId id="274" r:id="rId17"/>
    <p:sldId id="275" r:id="rId18"/>
    <p:sldId id="276" r:id="rId19"/>
    <p:sldId id="282" r:id="rId20"/>
    <p:sldId id="277" r:id="rId21"/>
    <p:sldId id="278" r:id="rId22"/>
    <p:sldId id="279" r:id="rId23"/>
    <p:sldId id="280" r:id="rId24"/>
    <p:sldId id="281" r:id="rId25"/>
    <p:sldId id="283" r:id="rId26"/>
    <p:sldId id="269" r:id="rId27"/>
    <p:sldId id="270" r:id="rId28"/>
    <p:sldId id="271" r:id="rId29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4C087F-C383-409E-AE0B-A95963CC242E}" type="datetimeFigureOut">
              <a:rPr lang="en-IN" smtClean="0"/>
              <a:t>10-10-2024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DC1204-1A41-46D6-A1B8-00B64D3999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8091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C1204-1A41-46D6-A1B8-00B64D3999D3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7541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C1204-1A41-46D6-A1B8-00B64D3999D3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0357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C1204-1A41-46D6-A1B8-00B64D3999D3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4297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C1204-1A41-46D6-A1B8-00B64D3999D3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9325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 u="sng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 u="sng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 u="sng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 u="sng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1999" cy="6857997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608076" y="609600"/>
            <a:ext cx="10972800" cy="5638800"/>
          </a:xfrm>
          <a:custGeom>
            <a:avLst/>
            <a:gdLst/>
            <a:ahLst/>
            <a:cxnLst/>
            <a:rect l="l" t="t" r="r" b="b"/>
            <a:pathLst>
              <a:path w="10972800" h="5638800">
                <a:moveTo>
                  <a:pt x="0" y="5638800"/>
                </a:moveTo>
                <a:lnTo>
                  <a:pt x="10972800" y="5638800"/>
                </a:lnTo>
                <a:lnTo>
                  <a:pt x="10972800" y="0"/>
                </a:lnTo>
                <a:lnTo>
                  <a:pt x="0" y="0"/>
                </a:lnTo>
                <a:lnTo>
                  <a:pt x="0" y="5638800"/>
                </a:lnTo>
                <a:close/>
              </a:path>
            </a:pathLst>
          </a:custGeom>
          <a:ln w="15875">
            <a:solidFill>
              <a:srgbClr val="83992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3153155"/>
            <a:ext cx="761999" cy="606552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1437619" y="3153155"/>
            <a:ext cx="754379" cy="60655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151377" y="913891"/>
            <a:ext cx="5593080" cy="1003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 u="sng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63777" y="2626741"/>
            <a:ext cx="5605145" cy="29070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647933" y="6029455"/>
            <a:ext cx="208279" cy="168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johnsmith88/heart-disease-dataset?resource=download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abstract/document/4493524" TargetMode="External"/><Relationship Id="rId2" Type="http://schemas.openxmlformats.org/officeDocument/2006/relationships/hyperlink" Target="https://www.kaggle.com/datasets/johnsmith88/heart-disease-dataset?resource=downloa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searchgate.net/publication/368848738_Heart_Disease_Prediction_Using_Logistic_Regression" TargetMode="External"/><Relationship Id="rId5" Type="http://schemas.openxmlformats.org/officeDocument/2006/relationships/hyperlink" Target="https://www.geeksforgeeks.org/ml-heart-disease-prediction-using-logistic-regression/" TargetMode="External"/><Relationship Id="rId4" Type="http://schemas.openxmlformats.org/officeDocument/2006/relationships/hyperlink" Target="https://www.sciencedirect.com/science/article/pii/S2666285X22000449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12191999" cy="6857997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" y="1500874"/>
            <a:ext cx="12192000" cy="3851910"/>
            <a:chOff x="0" y="1532826"/>
            <a:chExt cx="12192000" cy="3851910"/>
          </a:xfrm>
        </p:grpSpPr>
        <p:sp>
          <p:nvSpPr>
            <p:cNvPr id="4" name="object 4"/>
            <p:cNvSpPr/>
            <p:nvPr/>
          </p:nvSpPr>
          <p:spPr>
            <a:xfrm>
              <a:off x="2328671" y="1540763"/>
              <a:ext cx="7543800" cy="3836035"/>
            </a:xfrm>
            <a:custGeom>
              <a:avLst/>
              <a:gdLst/>
              <a:ahLst/>
              <a:cxnLst/>
              <a:rect l="l" t="t" r="r" b="b"/>
              <a:pathLst>
                <a:path w="7543800" h="3836035">
                  <a:moveTo>
                    <a:pt x="0" y="3835908"/>
                  </a:moveTo>
                  <a:lnTo>
                    <a:pt x="7543800" y="3835908"/>
                  </a:lnTo>
                  <a:lnTo>
                    <a:pt x="7543800" y="0"/>
                  </a:lnTo>
                  <a:lnTo>
                    <a:pt x="0" y="0"/>
                  </a:lnTo>
                  <a:lnTo>
                    <a:pt x="0" y="3835908"/>
                  </a:lnTo>
                  <a:close/>
                </a:path>
              </a:pathLst>
            </a:custGeom>
            <a:ln w="15875">
              <a:solidFill>
                <a:srgbClr val="83992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147060"/>
              <a:ext cx="2461259" cy="612647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736836" y="3147060"/>
              <a:ext cx="2455164" cy="612647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2692908" y="3521963"/>
              <a:ext cx="6816090" cy="0"/>
            </a:xfrm>
            <a:custGeom>
              <a:avLst/>
              <a:gdLst/>
              <a:ahLst/>
              <a:cxnLst/>
              <a:rect l="l" t="t" r="r" b="b"/>
              <a:pathLst>
                <a:path w="6816090">
                  <a:moveTo>
                    <a:pt x="0" y="0"/>
                  </a:moveTo>
                  <a:lnTo>
                    <a:pt x="6815709" y="0"/>
                  </a:lnTo>
                </a:path>
              </a:pathLst>
            </a:custGeom>
            <a:ln w="15875">
              <a:solidFill>
                <a:srgbClr val="83992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258502" y="2245909"/>
            <a:ext cx="567499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b="1" dirty="0">
                <a:solidFill>
                  <a:srgbClr val="252525"/>
                </a:solidFill>
                <a:latin typeface="Times New Roman"/>
                <a:cs typeface="Times New Roman"/>
              </a:rPr>
              <a:t>Heart</a:t>
            </a:r>
            <a:r>
              <a:rPr sz="3200" b="1" spc="-50" dirty="0">
                <a:solidFill>
                  <a:srgbClr val="252525"/>
                </a:solidFill>
                <a:latin typeface="Times New Roman"/>
                <a:cs typeface="Times New Roman"/>
              </a:rPr>
              <a:t> </a:t>
            </a:r>
            <a:r>
              <a:rPr sz="3200" b="1" dirty="0">
                <a:solidFill>
                  <a:srgbClr val="252525"/>
                </a:solidFill>
                <a:latin typeface="Times New Roman"/>
                <a:cs typeface="Times New Roman"/>
              </a:rPr>
              <a:t>Disease</a:t>
            </a:r>
            <a:r>
              <a:rPr sz="3200" b="1" spc="-25" dirty="0">
                <a:solidFill>
                  <a:srgbClr val="252525"/>
                </a:solidFill>
                <a:latin typeface="Times New Roman"/>
                <a:cs typeface="Times New Roman"/>
              </a:rPr>
              <a:t> </a:t>
            </a:r>
            <a:r>
              <a:rPr sz="3200" b="1" dirty="0">
                <a:solidFill>
                  <a:srgbClr val="252525"/>
                </a:solidFill>
                <a:latin typeface="Times New Roman"/>
                <a:cs typeface="Times New Roman"/>
              </a:rPr>
              <a:t>Prediction</a:t>
            </a:r>
            <a:r>
              <a:rPr sz="3200" b="1" spc="-60" dirty="0">
                <a:solidFill>
                  <a:srgbClr val="252525"/>
                </a:solidFill>
                <a:latin typeface="Times New Roman"/>
                <a:cs typeface="Times New Roman"/>
              </a:rPr>
              <a:t> </a:t>
            </a:r>
            <a:r>
              <a:rPr sz="3200" b="1" spc="-10" dirty="0">
                <a:solidFill>
                  <a:srgbClr val="252525"/>
                </a:solidFill>
                <a:latin typeface="Times New Roman"/>
                <a:cs typeface="Times New Roman"/>
              </a:rPr>
              <a:t>System</a:t>
            </a:r>
            <a:endParaRPr sz="3200" dirty="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824266" y="3553918"/>
            <a:ext cx="2619375" cy="129522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8260">
              <a:lnSpc>
                <a:spcPct val="150000"/>
              </a:lnSpc>
              <a:spcBef>
                <a:spcPts val="100"/>
              </a:spcBef>
            </a:pPr>
            <a:r>
              <a:rPr sz="1600" dirty="0">
                <a:latin typeface="Times New Roman"/>
                <a:cs typeface="Times New Roman"/>
              </a:rPr>
              <a:t>Presented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By-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endParaRPr lang="en-IN" sz="1600" spc="-40" dirty="0">
              <a:latin typeface="Times New Roman"/>
              <a:cs typeface="Times New Roman"/>
            </a:endParaRPr>
          </a:p>
          <a:p>
            <a:pPr marL="12700" marR="48260">
              <a:spcBef>
                <a:spcPts val="100"/>
              </a:spcBef>
            </a:pPr>
            <a:r>
              <a:rPr lang="en-IN" sz="1400" spc="-10" dirty="0">
                <a:latin typeface="Times New Roman"/>
                <a:cs typeface="Times New Roman"/>
              </a:rPr>
              <a:t>57 – Krushna Dilip </a:t>
            </a:r>
            <a:r>
              <a:rPr lang="en-IN" sz="1400" spc="-10" dirty="0" err="1">
                <a:latin typeface="Times New Roman"/>
                <a:cs typeface="Times New Roman"/>
              </a:rPr>
              <a:t>Gund</a:t>
            </a:r>
            <a:endParaRPr lang="en-IN" sz="1400" spc="-10" dirty="0">
              <a:latin typeface="Times New Roman"/>
              <a:cs typeface="Times New Roman"/>
            </a:endParaRPr>
          </a:p>
          <a:p>
            <a:pPr marL="12700" marR="48260">
              <a:spcBef>
                <a:spcPts val="100"/>
              </a:spcBef>
            </a:pPr>
            <a:r>
              <a:rPr lang="en-IN" sz="1400" spc="-10" dirty="0">
                <a:latin typeface="Times New Roman"/>
                <a:cs typeface="Times New Roman"/>
              </a:rPr>
              <a:t>61- </a:t>
            </a:r>
            <a:r>
              <a:rPr lang="en-IN" sz="1400" spc="-10" dirty="0" err="1">
                <a:latin typeface="Times New Roman"/>
                <a:cs typeface="Times New Roman"/>
              </a:rPr>
              <a:t>Adesh</a:t>
            </a:r>
            <a:r>
              <a:rPr lang="en-IN" sz="1400" spc="-10" dirty="0">
                <a:latin typeface="Times New Roman"/>
                <a:cs typeface="Times New Roman"/>
              </a:rPr>
              <a:t> Arun Jadhav</a:t>
            </a:r>
          </a:p>
          <a:p>
            <a:pPr marL="12700" marR="48260">
              <a:spcBef>
                <a:spcPts val="100"/>
              </a:spcBef>
            </a:pPr>
            <a:r>
              <a:rPr lang="en-IN" sz="1400" spc="-10" dirty="0">
                <a:latin typeface="Times New Roman"/>
                <a:cs typeface="Times New Roman"/>
              </a:rPr>
              <a:t>65 – Shravani Anil Jadhav</a:t>
            </a:r>
          </a:p>
          <a:p>
            <a:pPr marL="12700" marR="48260">
              <a:spcBef>
                <a:spcPts val="100"/>
              </a:spcBef>
            </a:pPr>
            <a:r>
              <a:rPr lang="en-IN" sz="1400" spc="-10" dirty="0">
                <a:latin typeface="Times New Roman"/>
                <a:cs typeface="Times New Roman"/>
              </a:rPr>
              <a:t>66 – Swapnil </a:t>
            </a:r>
            <a:r>
              <a:rPr lang="en-IN" sz="1400" spc="-10" dirty="0" err="1">
                <a:latin typeface="Times New Roman"/>
                <a:cs typeface="Times New Roman"/>
              </a:rPr>
              <a:t>Jalindar</a:t>
            </a:r>
            <a:r>
              <a:rPr lang="en-IN" sz="1400" spc="-10" dirty="0">
                <a:latin typeface="Times New Roman"/>
                <a:cs typeface="Times New Roman"/>
              </a:rPr>
              <a:t> Jadhav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3134360" y="59563"/>
            <a:ext cx="592391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888888"/>
                </a:solidFill>
                <a:latin typeface="Times New Roman"/>
                <a:cs typeface="Times New Roman"/>
              </a:rPr>
              <a:t>Sanjivani</a:t>
            </a:r>
            <a:r>
              <a:rPr sz="2400" b="1" spc="-60" dirty="0">
                <a:solidFill>
                  <a:srgbClr val="888888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888888"/>
                </a:solidFill>
                <a:latin typeface="Times New Roman"/>
                <a:cs typeface="Times New Roman"/>
              </a:rPr>
              <a:t>College</a:t>
            </a:r>
            <a:r>
              <a:rPr sz="2400" b="1" spc="-45" dirty="0">
                <a:solidFill>
                  <a:srgbClr val="888888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888888"/>
                </a:solidFill>
                <a:latin typeface="Times New Roman"/>
                <a:cs typeface="Times New Roman"/>
              </a:rPr>
              <a:t>of</a:t>
            </a:r>
            <a:r>
              <a:rPr sz="2400" b="1" spc="-40" dirty="0">
                <a:solidFill>
                  <a:srgbClr val="888888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888888"/>
                </a:solidFill>
                <a:latin typeface="Times New Roman"/>
                <a:cs typeface="Times New Roman"/>
              </a:rPr>
              <a:t>Engineering,</a:t>
            </a:r>
            <a:r>
              <a:rPr sz="2400" b="1" spc="-50" dirty="0">
                <a:solidFill>
                  <a:srgbClr val="888888"/>
                </a:solidFill>
                <a:latin typeface="Times New Roman"/>
                <a:cs typeface="Times New Roman"/>
              </a:rPr>
              <a:t> </a:t>
            </a:r>
            <a:r>
              <a:rPr sz="2400" b="1" spc="-10" dirty="0">
                <a:solidFill>
                  <a:srgbClr val="888888"/>
                </a:solidFill>
                <a:latin typeface="Times New Roman"/>
                <a:cs typeface="Times New Roman"/>
              </a:rPr>
              <a:t>Kopargaon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2077973" y="498170"/>
            <a:ext cx="8049259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u="none" spc="-10" dirty="0">
                <a:solidFill>
                  <a:srgbClr val="888888"/>
                </a:solidFill>
              </a:rPr>
              <a:t>(An</a:t>
            </a:r>
            <a:r>
              <a:rPr u="none" spc="-130" dirty="0">
                <a:solidFill>
                  <a:srgbClr val="888888"/>
                </a:solidFill>
              </a:rPr>
              <a:t> </a:t>
            </a:r>
            <a:r>
              <a:rPr u="none" dirty="0">
                <a:solidFill>
                  <a:srgbClr val="888888"/>
                </a:solidFill>
              </a:rPr>
              <a:t>Autonomous</a:t>
            </a:r>
            <a:r>
              <a:rPr u="none" spc="25" dirty="0">
                <a:solidFill>
                  <a:srgbClr val="888888"/>
                </a:solidFill>
              </a:rPr>
              <a:t> </a:t>
            </a:r>
            <a:r>
              <a:rPr u="none" spc="-10" dirty="0">
                <a:solidFill>
                  <a:srgbClr val="888888"/>
                </a:solidFill>
              </a:rPr>
              <a:t>Institute,</a:t>
            </a:r>
            <a:r>
              <a:rPr u="none" spc="-150" dirty="0">
                <a:solidFill>
                  <a:srgbClr val="888888"/>
                </a:solidFill>
              </a:rPr>
              <a:t> </a:t>
            </a:r>
            <a:r>
              <a:rPr u="none" dirty="0">
                <a:solidFill>
                  <a:srgbClr val="888888"/>
                </a:solidFill>
              </a:rPr>
              <a:t>Affiliated</a:t>
            </a:r>
            <a:r>
              <a:rPr u="none" spc="-30" dirty="0">
                <a:solidFill>
                  <a:srgbClr val="888888"/>
                </a:solidFill>
              </a:rPr>
              <a:t> </a:t>
            </a:r>
            <a:r>
              <a:rPr u="none" dirty="0">
                <a:solidFill>
                  <a:srgbClr val="888888"/>
                </a:solidFill>
              </a:rPr>
              <a:t>to Savitribai</a:t>
            </a:r>
            <a:r>
              <a:rPr u="none" spc="-15" dirty="0">
                <a:solidFill>
                  <a:srgbClr val="888888"/>
                </a:solidFill>
              </a:rPr>
              <a:t> </a:t>
            </a:r>
            <a:r>
              <a:rPr u="none" dirty="0">
                <a:solidFill>
                  <a:srgbClr val="888888"/>
                </a:solidFill>
              </a:rPr>
              <a:t>Phule</a:t>
            </a:r>
            <a:r>
              <a:rPr u="none" spc="10" dirty="0">
                <a:solidFill>
                  <a:srgbClr val="888888"/>
                </a:solidFill>
              </a:rPr>
              <a:t> </a:t>
            </a:r>
            <a:r>
              <a:rPr u="none" spc="-20" dirty="0">
                <a:solidFill>
                  <a:srgbClr val="888888"/>
                </a:solidFill>
              </a:rPr>
              <a:t>Pune</a:t>
            </a:r>
          </a:p>
          <a:p>
            <a:pPr marR="1905" algn="ctr">
              <a:lnSpc>
                <a:spcPct val="100000"/>
              </a:lnSpc>
              <a:spcBef>
                <a:spcPts val="5"/>
              </a:spcBef>
            </a:pPr>
            <a:r>
              <a:rPr u="none" spc="-10" dirty="0">
                <a:solidFill>
                  <a:srgbClr val="888888"/>
                </a:solidFill>
              </a:rPr>
              <a:t>University,</a:t>
            </a:r>
            <a:r>
              <a:rPr u="none" spc="-60" dirty="0">
                <a:solidFill>
                  <a:srgbClr val="888888"/>
                </a:solidFill>
              </a:rPr>
              <a:t> </a:t>
            </a:r>
            <a:r>
              <a:rPr u="none" dirty="0">
                <a:solidFill>
                  <a:srgbClr val="888888"/>
                </a:solidFill>
              </a:rPr>
              <a:t>Pune)</a:t>
            </a:r>
            <a:r>
              <a:rPr u="none" spc="-10" dirty="0">
                <a:solidFill>
                  <a:srgbClr val="888888"/>
                </a:solidFill>
              </a:rPr>
              <a:t> 2023-</a:t>
            </a:r>
            <a:r>
              <a:rPr u="none" spc="-20" dirty="0">
                <a:solidFill>
                  <a:srgbClr val="888888"/>
                </a:solidFill>
              </a:rPr>
              <a:t>2024</a:t>
            </a:r>
          </a:p>
        </p:txBody>
      </p:sp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7535" y="0"/>
            <a:ext cx="1905000" cy="1688591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7403845" y="4958588"/>
            <a:ext cx="23749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Guided</a:t>
            </a:r>
            <a:r>
              <a:rPr sz="1800" spc="-114" dirty="0">
                <a:latin typeface="Times New Roman"/>
                <a:cs typeface="Times New Roman"/>
              </a:rPr>
              <a:t> </a:t>
            </a:r>
            <a:r>
              <a:rPr sz="1800" spc="-130" dirty="0">
                <a:latin typeface="Times New Roman"/>
                <a:cs typeface="Times New Roman"/>
              </a:rPr>
              <a:t>By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:</a:t>
            </a:r>
            <a:r>
              <a:rPr sz="1800" spc="-70" dirty="0">
                <a:latin typeface="Times New Roman"/>
                <a:cs typeface="Times New Roman"/>
              </a:rPr>
              <a:t> </a:t>
            </a:r>
            <a:r>
              <a:rPr sz="1800" spc="-65" dirty="0">
                <a:latin typeface="Times New Roman"/>
                <a:cs typeface="Times New Roman"/>
              </a:rPr>
              <a:t>Dr.T.Bha</a:t>
            </a:r>
            <a:r>
              <a:rPr sz="1500" spc="-97" baseline="-8333" dirty="0">
                <a:latin typeface="Times New Roman"/>
                <a:cs typeface="Times New Roman"/>
              </a:rPr>
              <a:t>1</a:t>
            </a:r>
            <a:r>
              <a:rPr sz="1800" spc="-65" dirty="0">
                <a:latin typeface="Times New Roman"/>
                <a:cs typeface="Times New Roman"/>
              </a:rPr>
              <a:t>skar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57853" y="887729"/>
            <a:ext cx="40455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Dataset:</a:t>
            </a:r>
            <a:r>
              <a:rPr spc="-60" dirty="0"/>
              <a:t> </a:t>
            </a:r>
            <a:r>
              <a:rPr dirty="0">
                <a:solidFill>
                  <a:srgbClr val="1F2023"/>
                </a:solidFill>
              </a:rPr>
              <a:t>Heart</a:t>
            </a:r>
            <a:r>
              <a:rPr spc="-70" dirty="0">
                <a:solidFill>
                  <a:srgbClr val="1F2023"/>
                </a:solidFill>
              </a:rPr>
              <a:t> </a:t>
            </a:r>
            <a:r>
              <a:rPr dirty="0">
                <a:solidFill>
                  <a:srgbClr val="1F2023"/>
                </a:solidFill>
              </a:rPr>
              <a:t>Disease</a:t>
            </a:r>
            <a:r>
              <a:rPr spc="-50" dirty="0">
                <a:solidFill>
                  <a:srgbClr val="1F2023"/>
                </a:solidFill>
              </a:rPr>
              <a:t> </a:t>
            </a:r>
            <a:r>
              <a:rPr spc="-10" dirty="0">
                <a:solidFill>
                  <a:srgbClr val="1F2023"/>
                </a:solidFill>
              </a:rPr>
              <a:t>Dataset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712722" y="1801240"/>
            <a:ext cx="8808085" cy="29451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92075">
              <a:lnSpc>
                <a:spcPct val="150100"/>
              </a:lnSpc>
              <a:spcBef>
                <a:spcPts val="100"/>
              </a:spcBef>
            </a:pP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This</a:t>
            </a:r>
            <a:r>
              <a:rPr sz="1800" spc="-4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data</a:t>
            </a:r>
            <a:r>
              <a:rPr sz="1800" spc="-3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set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dates</a:t>
            </a:r>
            <a:r>
              <a:rPr sz="1800" spc="-3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from</a:t>
            </a:r>
            <a:r>
              <a:rPr sz="1800" spc="-3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1988</a:t>
            </a:r>
            <a:r>
              <a:rPr sz="1800" spc="-3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and</a:t>
            </a:r>
            <a:r>
              <a:rPr sz="1800" spc="-2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consists</a:t>
            </a:r>
            <a:r>
              <a:rPr sz="1800" spc="-3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of</a:t>
            </a:r>
            <a:r>
              <a:rPr sz="1800" spc="-2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four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databases:</a:t>
            </a:r>
            <a:r>
              <a:rPr sz="1800" spc="-4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Cleveland,</a:t>
            </a:r>
            <a:r>
              <a:rPr sz="1800" spc="-3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spc="-20" dirty="0">
                <a:solidFill>
                  <a:srgbClr val="3B4043"/>
                </a:solidFill>
                <a:latin typeface="Times New Roman"/>
                <a:cs typeface="Times New Roman"/>
              </a:rPr>
              <a:t>Hungary,</a:t>
            </a:r>
            <a:r>
              <a:rPr sz="1800" spc="-5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3B4043"/>
                </a:solidFill>
                <a:latin typeface="Times New Roman"/>
                <a:cs typeface="Times New Roman"/>
              </a:rPr>
              <a:t>Switzerland,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and</a:t>
            </a:r>
            <a:r>
              <a:rPr sz="1800" spc="-4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Long</a:t>
            </a:r>
            <a:r>
              <a:rPr sz="1800" spc="-3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Beach</a:t>
            </a:r>
            <a:r>
              <a:rPr sz="1800" spc="-7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V.</a:t>
            </a:r>
            <a:endParaRPr sz="1800">
              <a:latin typeface="Times New Roman"/>
              <a:cs typeface="Times New Roman"/>
            </a:endParaRPr>
          </a:p>
          <a:p>
            <a:pPr marL="12700" marR="5080" indent="55880">
              <a:lnSpc>
                <a:spcPct val="150000"/>
              </a:lnSpc>
            </a:pP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It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contains</a:t>
            </a:r>
            <a:r>
              <a:rPr sz="1800" spc="-5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76</a:t>
            </a:r>
            <a:r>
              <a:rPr sz="1800" spc="-3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attributes,</a:t>
            </a:r>
            <a:r>
              <a:rPr sz="1800" spc="-5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including</a:t>
            </a:r>
            <a:r>
              <a:rPr sz="1800" spc="-4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the</a:t>
            </a:r>
            <a:r>
              <a:rPr sz="1800" spc="-3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predicted</a:t>
            </a:r>
            <a:r>
              <a:rPr sz="1800" spc="-4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attribute,</a:t>
            </a:r>
            <a:r>
              <a:rPr sz="1800" spc="-5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but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all</a:t>
            </a:r>
            <a:r>
              <a:rPr sz="1800" spc="-3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published</a:t>
            </a:r>
            <a:r>
              <a:rPr sz="1800" spc="-4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experiments</a:t>
            </a:r>
            <a:r>
              <a:rPr sz="1800" spc="-3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refer</a:t>
            </a:r>
            <a:r>
              <a:rPr sz="1800" spc="-3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to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using</a:t>
            </a:r>
            <a:r>
              <a:rPr sz="1800" spc="-3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a</a:t>
            </a:r>
            <a:r>
              <a:rPr sz="1800" spc="-2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subset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of</a:t>
            </a:r>
            <a:r>
              <a:rPr sz="1800" spc="-1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9</a:t>
            </a:r>
            <a:r>
              <a:rPr sz="1800" spc="-3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of</a:t>
            </a:r>
            <a:r>
              <a:rPr sz="1800" spc="-2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them.</a:t>
            </a:r>
            <a:r>
              <a:rPr sz="1800" spc="-6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The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"target"</a:t>
            </a:r>
            <a:r>
              <a:rPr sz="1800" spc="-3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field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refers</a:t>
            </a:r>
            <a:r>
              <a:rPr sz="1800" spc="-4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to</a:t>
            </a:r>
            <a:r>
              <a:rPr sz="1800" spc="-2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the</a:t>
            </a:r>
            <a:r>
              <a:rPr sz="1800" spc="-3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presence</a:t>
            </a:r>
            <a:r>
              <a:rPr sz="1800" spc="-4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of</a:t>
            </a:r>
            <a:r>
              <a:rPr sz="1800" spc="-2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heart</a:t>
            </a:r>
            <a:r>
              <a:rPr sz="1800" spc="-4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disease</a:t>
            </a:r>
            <a:r>
              <a:rPr sz="1800" spc="-3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in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 the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patient.</a:t>
            </a:r>
            <a:r>
              <a:rPr sz="1800" spc="-4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It</a:t>
            </a:r>
            <a:r>
              <a:rPr sz="1800" spc="-1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is</a:t>
            </a:r>
            <a:r>
              <a:rPr sz="1800" spc="-1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integer</a:t>
            </a:r>
            <a:r>
              <a:rPr sz="1800" spc="-3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valued</a:t>
            </a:r>
            <a:r>
              <a:rPr sz="1800" spc="-1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0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=</a:t>
            </a:r>
            <a:r>
              <a:rPr sz="1800" spc="-1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no</a:t>
            </a:r>
            <a:r>
              <a:rPr sz="1800" spc="-1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disease</a:t>
            </a:r>
            <a:r>
              <a:rPr sz="1800" spc="-3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and</a:t>
            </a:r>
            <a:r>
              <a:rPr sz="1800" spc="-10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1</a:t>
            </a:r>
            <a:r>
              <a:rPr sz="1800" spc="-2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3B4043"/>
                </a:solidFill>
                <a:latin typeface="Times New Roman"/>
                <a:cs typeface="Times New Roman"/>
              </a:rPr>
              <a:t>=</a:t>
            </a:r>
            <a:r>
              <a:rPr sz="1800" spc="-15" dirty="0">
                <a:solidFill>
                  <a:srgbClr val="3B4043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3B4043"/>
                </a:solidFill>
                <a:latin typeface="Times New Roman"/>
                <a:cs typeface="Times New Roman"/>
              </a:rPr>
              <a:t>disease.</a:t>
            </a: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84"/>
              </a:spcBef>
            </a:pPr>
            <a:endParaRPr sz="1800">
              <a:latin typeface="Times New Roman"/>
              <a:cs typeface="Times New Roman"/>
            </a:endParaRPr>
          </a:p>
          <a:p>
            <a:pPr marL="79375">
              <a:lnSpc>
                <a:spcPct val="100000"/>
              </a:lnSpc>
            </a:pP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2"/>
              </a:rPr>
              <a:t>https://www.kaggle.com/datasets/johnsmith88/heart-</a:t>
            </a:r>
            <a:r>
              <a:rPr sz="1800" u="sng" spc="-6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2"/>
              </a:rPr>
              <a:t>disease-</a:t>
            </a:r>
            <a:r>
              <a:rPr sz="1800" u="sng" spc="-1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2"/>
              </a:rPr>
              <a:t>dataset?resource=download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2503932" y="1545463"/>
          <a:ext cx="7459980" cy="4338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29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29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925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1.Age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8.</a:t>
                      </a:r>
                      <a:r>
                        <a:rPr sz="18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maximum</a:t>
                      </a:r>
                      <a:r>
                        <a:rPr sz="18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heart</a:t>
                      </a:r>
                      <a:r>
                        <a:rPr sz="18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rate</a:t>
                      </a:r>
                      <a:r>
                        <a:rPr sz="18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achieved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8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2.Sex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9.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exercise</a:t>
                      </a:r>
                      <a:r>
                        <a:rPr sz="1800" spc="-5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induced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angina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944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3.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chest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pain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type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(4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values)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 marR="24193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10.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oldpeak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=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ST</a:t>
                      </a:r>
                      <a:r>
                        <a:rPr sz="1800" spc="-5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depression</a:t>
                      </a:r>
                      <a:r>
                        <a:rPr sz="18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induced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by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exercise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relative</a:t>
                      </a:r>
                      <a:r>
                        <a:rPr sz="1800" spc="-4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rest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4.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resting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blood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pressure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 marR="27368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11.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slope</a:t>
                      </a:r>
                      <a:r>
                        <a:rPr sz="18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peak</a:t>
                      </a:r>
                      <a:r>
                        <a:rPr sz="1800" spc="-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exercise</a:t>
                      </a:r>
                      <a:r>
                        <a:rPr sz="1800" spc="-5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ST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segment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10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5.</a:t>
                      </a:r>
                      <a:r>
                        <a:rPr sz="18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serum</a:t>
                      </a:r>
                      <a:r>
                        <a:rPr sz="1800" spc="-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cholestoral</a:t>
                      </a:r>
                      <a:r>
                        <a:rPr sz="1800" spc="-4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in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mg/dl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 marR="53149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12.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number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of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major</a:t>
                      </a:r>
                      <a:r>
                        <a:rPr sz="18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vessels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(0-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3)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colored</a:t>
                      </a:r>
                      <a:r>
                        <a:rPr sz="1800" spc="-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by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flourosopy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6.</a:t>
                      </a:r>
                      <a:r>
                        <a:rPr sz="18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fasting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blood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sugar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&gt;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120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mg/dl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 marR="19177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13.</a:t>
                      </a:r>
                      <a:r>
                        <a:rPr sz="18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thal: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0</a:t>
                      </a:r>
                      <a:r>
                        <a:rPr sz="18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=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normal;</a:t>
                      </a:r>
                      <a:r>
                        <a:rPr sz="180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1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=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fixed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defect;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2</a:t>
                      </a:r>
                      <a:r>
                        <a:rPr sz="1800" spc="-3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=</a:t>
                      </a:r>
                      <a:r>
                        <a:rPr sz="180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reversable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defect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91440" marR="18923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800" dirty="0">
                          <a:latin typeface="Times New Roman"/>
                          <a:cs typeface="Times New Roman"/>
                        </a:rPr>
                        <a:t>7.</a:t>
                      </a:r>
                      <a:r>
                        <a:rPr sz="1800" spc="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resting</a:t>
                      </a:r>
                      <a:r>
                        <a:rPr sz="180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electrocardiographic</a:t>
                      </a:r>
                      <a:r>
                        <a:rPr sz="180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results </a:t>
                      </a:r>
                      <a:r>
                        <a:rPr sz="1800" dirty="0">
                          <a:latin typeface="Times New Roman"/>
                          <a:cs typeface="Times New Roman"/>
                        </a:rPr>
                        <a:t>(values</a:t>
                      </a:r>
                      <a:r>
                        <a:rPr sz="1800" spc="-6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800" spc="-10" dirty="0">
                          <a:latin typeface="Times New Roman"/>
                          <a:cs typeface="Times New Roman"/>
                        </a:rPr>
                        <a:t>0,1,2)</a:t>
                      </a: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3873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11</a:t>
            </a:fld>
            <a:endParaRPr spc="-25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95300" y="507466"/>
            <a:ext cx="11381740" cy="5806440"/>
            <a:chOff x="495300" y="507466"/>
            <a:chExt cx="11381740" cy="580644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95300" y="507466"/>
              <a:ext cx="5858256" cy="580644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0371" y="702564"/>
              <a:ext cx="5288280" cy="523646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846064" y="507466"/>
              <a:ext cx="6030468" cy="580644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041135" y="702564"/>
              <a:ext cx="5460492" cy="5236464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20388" y="1130934"/>
            <a:ext cx="22955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Model/Algorithm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139065" indent="-287020">
              <a:lnSpc>
                <a:spcPct val="150100"/>
              </a:lnSpc>
              <a:spcBef>
                <a:spcPts val="100"/>
              </a:spcBef>
              <a:buFont typeface="Arial MT"/>
              <a:buChar char="•"/>
              <a:tabLst>
                <a:tab pos="299085" algn="l"/>
              </a:tabLst>
            </a:pPr>
            <a:r>
              <a:rPr dirty="0"/>
              <a:t>Logistic</a:t>
            </a:r>
            <a:r>
              <a:rPr spc="-45" dirty="0"/>
              <a:t> </a:t>
            </a:r>
            <a:r>
              <a:rPr dirty="0"/>
              <a:t>Regression</a:t>
            </a:r>
            <a:r>
              <a:rPr spc="-15" dirty="0"/>
              <a:t> </a:t>
            </a:r>
            <a:r>
              <a:rPr dirty="0"/>
              <a:t>is</a:t>
            </a:r>
            <a:r>
              <a:rPr spc="-20" dirty="0"/>
              <a:t> </a:t>
            </a:r>
            <a:r>
              <a:rPr dirty="0"/>
              <a:t>a</a:t>
            </a:r>
            <a:r>
              <a:rPr spc="-20" dirty="0"/>
              <a:t> </a:t>
            </a:r>
            <a:r>
              <a:rPr dirty="0"/>
              <a:t>statistical</a:t>
            </a:r>
            <a:r>
              <a:rPr spc="-45" dirty="0"/>
              <a:t> </a:t>
            </a:r>
            <a:r>
              <a:rPr dirty="0"/>
              <a:t>and</a:t>
            </a:r>
            <a:r>
              <a:rPr spc="-15" dirty="0"/>
              <a:t> </a:t>
            </a:r>
            <a:r>
              <a:rPr spc="-10" dirty="0"/>
              <a:t>machine-learning </a:t>
            </a:r>
            <a:r>
              <a:rPr dirty="0"/>
              <a:t>technique</a:t>
            </a:r>
            <a:r>
              <a:rPr spc="-45" dirty="0"/>
              <a:t> </a:t>
            </a:r>
            <a:r>
              <a:rPr dirty="0"/>
              <a:t>classifying</a:t>
            </a:r>
            <a:r>
              <a:rPr spc="-70" dirty="0"/>
              <a:t> </a:t>
            </a:r>
            <a:r>
              <a:rPr dirty="0"/>
              <a:t>records</a:t>
            </a:r>
            <a:r>
              <a:rPr spc="-35" dirty="0"/>
              <a:t> </a:t>
            </a:r>
            <a:r>
              <a:rPr dirty="0"/>
              <a:t>of</a:t>
            </a:r>
            <a:r>
              <a:rPr spc="-30" dirty="0"/>
              <a:t> </a:t>
            </a:r>
            <a:r>
              <a:rPr dirty="0"/>
              <a:t>a</a:t>
            </a:r>
            <a:r>
              <a:rPr spc="-30" dirty="0"/>
              <a:t> </a:t>
            </a:r>
            <a:r>
              <a:rPr dirty="0"/>
              <a:t>dataset</a:t>
            </a:r>
            <a:r>
              <a:rPr spc="-45" dirty="0"/>
              <a:t> </a:t>
            </a:r>
            <a:r>
              <a:rPr dirty="0"/>
              <a:t>based</a:t>
            </a:r>
            <a:r>
              <a:rPr spc="-30" dirty="0"/>
              <a:t> </a:t>
            </a:r>
            <a:r>
              <a:rPr dirty="0"/>
              <a:t>on</a:t>
            </a:r>
            <a:r>
              <a:rPr spc="-40" dirty="0"/>
              <a:t> </a:t>
            </a:r>
            <a:r>
              <a:rPr spc="-25" dirty="0"/>
              <a:t>the </a:t>
            </a:r>
            <a:r>
              <a:rPr dirty="0"/>
              <a:t>values</a:t>
            </a:r>
            <a:r>
              <a:rPr spc="-30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the</a:t>
            </a:r>
            <a:r>
              <a:rPr spc="-20" dirty="0"/>
              <a:t> </a:t>
            </a:r>
            <a:r>
              <a:rPr dirty="0"/>
              <a:t>input</a:t>
            </a:r>
            <a:r>
              <a:rPr spc="-20" dirty="0"/>
              <a:t> </a:t>
            </a:r>
            <a:r>
              <a:rPr spc="-10" dirty="0"/>
              <a:t>fields.</a:t>
            </a:r>
          </a:p>
          <a:p>
            <a:pPr marL="299085" marR="5080" indent="-287020">
              <a:lnSpc>
                <a:spcPct val="150000"/>
              </a:lnSpc>
              <a:buFont typeface="Arial MT"/>
              <a:buChar char="•"/>
              <a:tabLst>
                <a:tab pos="299085" algn="l"/>
              </a:tabLst>
            </a:pPr>
            <a:r>
              <a:rPr dirty="0"/>
              <a:t>It</a:t>
            </a:r>
            <a:r>
              <a:rPr spc="-30" dirty="0"/>
              <a:t> </a:t>
            </a:r>
            <a:r>
              <a:rPr dirty="0"/>
              <a:t>predicts</a:t>
            </a:r>
            <a:r>
              <a:rPr spc="-45" dirty="0"/>
              <a:t> </a:t>
            </a:r>
            <a:r>
              <a:rPr dirty="0"/>
              <a:t>a</a:t>
            </a:r>
            <a:r>
              <a:rPr spc="-30" dirty="0"/>
              <a:t> </a:t>
            </a:r>
            <a:r>
              <a:rPr dirty="0"/>
              <a:t>dependent</a:t>
            </a:r>
            <a:r>
              <a:rPr spc="-40" dirty="0"/>
              <a:t> </a:t>
            </a:r>
            <a:r>
              <a:rPr dirty="0"/>
              <a:t>variable</a:t>
            </a:r>
            <a:r>
              <a:rPr spc="-45" dirty="0"/>
              <a:t> </a:t>
            </a:r>
            <a:r>
              <a:rPr dirty="0"/>
              <a:t>based</a:t>
            </a:r>
            <a:r>
              <a:rPr spc="-40" dirty="0"/>
              <a:t> </a:t>
            </a:r>
            <a:r>
              <a:rPr dirty="0"/>
              <a:t>on</a:t>
            </a:r>
            <a:r>
              <a:rPr spc="-30" dirty="0"/>
              <a:t> </a:t>
            </a:r>
            <a:r>
              <a:rPr dirty="0"/>
              <a:t>one</a:t>
            </a:r>
            <a:r>
              <a:rPr spc="-25" dirty="0"/>
              <a:t> </a:t>
            </a:r>
            <a:r>
              <a:rPr dirty="0"/>
              <a:t>or</a:t>
            </a:r>
            <a:r>
              <a:rPr spc="-40" dirty="0"/>
              <a:t> </a:t>
            </a:r>
            <a:r>
              <a:rPr dirty="0"/>
              <a:t>more</a:t>
            </a:r>
            <a:r>
              <a:rPr spc="-25" dirty="0"/>
              <a:t> </a:t>
            </a:r>
            <a:r>
              <a:rPr spc="-20" dirty="0"/>
              <a:t>sets </a:t>
            </a:r>
            <a:r>
              <a:rPr dirty="0"/>
              <a:t>of</a:t>
            </a:r>
            <a:r>
              <a:rPr spc="-10" dirty="0"/>
              <a:t> </a:t>
            </a:r>
            <a:r>
              <a:rPr dirty="0"/>
              <a:t>independent</a:t>
            </a:r>
            <a:r>
              <a:rPr spc="-20" dirty="0"/>
              <a:t> </a:t>
            </a:r>
            <a:r>
              <a:rPr dirty="0"/>
              <a:t>variables</a:t>
            </a:r>
            <a:r>
              <a:rPr spc="-15" dirty="0"/>
              <a:t> </a:t>
            </a:r>
            <a:r>
              <a:rPr dirty="0"/>
              <a:t>to predict</a:t>
            </a:r>
            <a:r>
              <a:rPr spc="-20" dirty="0"/>
              <a:t> </a:t>
            </a:r>
            <a:r>
              <a:rPr dirty="0"/>
              <a:t>outcomes. It</a:t>
            </a:r>
            <a:r>
              <a:rPr spc="-10" dirty="0"/>
              <a:t> </a:t>
            </a:r>
            <a:r>
              <a:rPr dirty="0"/>
              <a:t>can</a:t>
            </a:r>
            <a:r>
              <a:rPr spc="-10" dirty="0"/>
              <a:t> </a:t>
            </a:r>
            <a:r>
              <a:rPr spc="-25" dirty="0"/>
              <a:t>be </a:t>
            </a:r>
            <a:r>
              <a:rPr dirty="0"/>
              <a:t>used</a:t>
            </a:r>
            <a:r>
              <a:rPr spc="-40" dirty="0"/>
              <a:t> </a:t>
            </a:r>
            <a:r>
              <a:rPr dirty="0"/>
              <a:t>both</a:t>
            </a:r>
            <a:r>
              <a:rPr spc="-25" dirty="0"/>
              <a:t> </a:t>
            </a:r>
            <a:r>
              <a:rPr dirty="0"/>
              <a:t>for</a:t>
            </a:r>
            <a:r>
              <a:rPr spc="-30" dirty="0"/>
              <a:t> </a:t>
            </a:r>
            <a:r>
              <a:rPr dirty="0"/>
              <a:t>binary</a:t>
            </a:r>
            <a:r>
              <a:rPr spc="-35" dirty="0"/>
              <a:t> </a:t>
            </a:r>
            <a:r>
              <a:rPr dirty="0"/>
              <a:t>classification</a:t>
            </a:r>
            <a:r>
              <a:rPr spc="-55" dirty="0"/>
              <a:t> </a:t>
            </a:r>
            <a:r>
              <a:rPr dirty="0"/>
              <a:t>and</a:t>
            </a:r>
            <a:r>
              <a:rPr spc="-30" dirty="0"/>
              <a:t> </a:t>
            </a:r>
            <a:r>
              <a:rPr dirty="0"/>
              <a:t>multi-</a:t>
            </a:r>
            <a:r>
              <a:rPr spc="-10" dirty="0"/>
              <a:t>class classification.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479535" y="937260"/>
            <a:ext cx="1630680" cy="510540"/>
          </a:xfrm>
          <a:prstGeom prst="rect">
            <a:avLst/>
          </a:prstGeom>
          <a:solidFill>
            <a:srgbClr val="F1F1F1"/>
          </a:solidFill>
          <a:ln w="15875">
            <a:solidFill>
              <a:srgbClr val="000000"/>
            </a:solidFill>
          </a:ln>
        </p:spPr>
        <p:txBody>
          <a:bodyPr vert="horz" wrap="square" lIns="0" tIns="111125" rIns="0" bIns="0" rtlCol="0">
            <a:spAutoFit/>
          </a:bodyPr>
          <a:lstStyle/>
          <a:p>
            <a:pPr marL="96520">
              <a:lnSpc>
                <a:spcPct val="100000"/>
              </a:lnSpc>
              <a:spcBef>
                <a:spcPts val="875"/>
              </a:spcBef>
            </a:pPr>
            <a:r>
              <a:rPr sz="1800" dirty="0">
                <a:latin typeface="Times New Roman"/>
                <a:cs typeface="Times New Roman"/>
              </a:rPr>
              <a:t>Data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Acquisition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79535" y="1856232"/>
            <a:ext cx="1630680" cy="510540"/>
          </a:xfrm>
          <a:prstGeom prst="rect">
            <a:avLst/>
          </a:prstGeom>
          <a:solidFill>
            <a:srgbClr val="F1F1F1"/>
          </a:solidFill>
          <a:ln w="15875">
            <a:solidFill>
              <a:srgbClr val="000000"/>
            </a:solidFill>
          </a:ln>
        </p:spPr>
        <p:txBody>
          <a:bodyPr vert="horz" wrap="square" lIns="0" tIns="5715" rIns="0" bIns="0" rtlCol="0">
            <a:spAutoFit/>
          </a:bodyPr>
          <a:lstStyle/>
          <a:p>
            <a:pPr marL="429895">
              <a:lnSpc>
                <a:spcPct val="100000"/>
              </a:lnSpc>
              <a:spcBef>
                <a:spcPts val="45"/>
              </a:spcBef>
            </a:pPr>
            <a:r>
              <a:rPr sz="1600" dirty="0">
                <a:latin typeface="Times New Roman"/>
                <a:cs typeface="Times New Roman"/>
              </a:rPr>
              <a:t>Data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Pre-</a:t>
            </a:r>
            <a:endParaRPr sz="1600">
              <a:latin typeface="Times New Roman"/>
              <a:cs typeface="Times New Roman"/>
            </a:endParaRPr>
          </a:p>
          <a:p>
            <a:pPr marL="375285">
              <a:lnSpc>
                <a:spcPct val="100000"/>
              </a:lnSpc>
            </a:pPr>
            <a:r>
              <a:rPr sz="1600" spc="-10" dirty="0">
                <a:latin typeface="Times New Roman"/>
                <a:cs typeface="Times New Roman"/>
              </a:rPr>
              <a:t>Processing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479535" y="2781300"/>
            <a:ext cx="1630680" cy="510540"/>
          </a:xfrm>
          <a:prstGeom prst="rect">
            <a:avLst/>
          </a:prstGeom>
          <a:solidFill>
            <a:srgbClr val="F1F1F1"/>
          </a:solidFill>
          <a:ln w="15875">
            <a:solidFill>
              <a:srgbClr val="000000"/>
            </a:solidFill>
          </a:ln>
        </p:spPr>
        <p:txBody>
          <a:bodyPr vert="horz" wrap="square" lIns="0" tIns="127000" rIns="0" bIns="0" rtlCol="0">
            <a:spAutoFit/>
          </a:bodyPr>
          <a:lstStyle/>
          <a:p>
            <a:pPr marL="107314">
              <a:lnSpc>
                <a:spcPct val="100000"/>
              </a:lnSpc>
              <a:spcBef>
                <a:spcPts val="1000"/>
              </a:spcBef>
            </a:pPr>
            <a:r>
              <a:rPr sz="1600" dirty="0">
                <a:latin typeface="Times New Roman"/>
                <a:cs typeface="Times New Roman"/>
              </a:rPr>
              <a:t>Feature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Selection</a:t>
            </a:r>
            <a:endParaRPr sz="1600">
              <a:latin typeface="Times New Roman"/>
              <a:cs typeface="Times New Roman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8839200" y="1468818"/>
            <a:ext cx="933450" cy="2216785"/>
            <a:chOff x="8839200" y="1468818"/>
            <a:chExt cx="933450" cy="2216785"/>
          </a:xfrm>
        </p:grpSpPr>
        <p:sp>
          <p:nvSpPr>
            <p:cNvPr id="8" name="object 8"/>
            <p:cNvSpPr/>
            <p:nvPr/>
          </p:nvSpPr>
          <p:spPr>
            <a:xfrm>
              <a:off x="9159240" y="1476755"/>
              <a:ext cx="147955" cy="337185"/>
            </a:xfrm>
            <a:custGeom>
              <a:avLst/>
              <a:gdLst/>
              <a:ahLst/>
              <a:cxnLst/>
              <a:rect l="l" t="t" r="r" b="b"/>
              <a:pathLst>
                <a:path w="147954" h="337185">
                  <a:moveTo>
                    <a:pt x="110870" y="0"/>
                  </a:moveTo>
                  <a:lnTo>
                    <a:pt x="36956" y="0"/>
                  </a:lnTo>
                  <a:lnTo>
                    <a:pt x="36956" y="262890"/>
                  </a:lnTo>
                  <a:lnTo>
                    <a:pt x="0" y="262890"/>
                  </a:lnTo>
                  <a:lnTo>
                    <a:pt x="73913" y="336804"/>
                  </a:lnTo>
                  <a:lnTo>
                    <a:pt x="147827" y="262890"/>
                  </a:lnTo>
                  <a:lnTo>
                    <a:pt x="110870" y="262890"/>
                  </a:lnTo>
                  <a:lnTo>
                    <a:pt x="11087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159240" y="1476755"/>
              <a:ext cx="147955" cy="337185"/>
            </a:xfrm>
            <a:custGeom>
              <a:avLst/>
              <a:gdLst/>
              <a:ahLst/>
              <a:cxnLst/>
              <a:rect l="l" t="t" r="r" b="b"/>
              <a:pathLst>
                <a:path w="147954" h="337185">
                  <a:moveTo>
                    <a:pt x="0" y="262890"/>
                  </a:moveTo>
                  <a:lnTo>
                    <a:pt x="36956" y="262890"/>
                  </a:lnTo>
                  <a:lnTo>
                    <a:pt x="36956" y="0"/>
                  </a:lnTo>
                  <a:lnTo>
                    <a:pt x="110870" y="0"/>
                  </a:lnTo>
                  <a:lnTo>
                    <a:pt x="110870" y="262890"/>
                  </a:lnTo>
                  <a:lnTo>
                    <a:pt x="147827" y="262890"/>
                  </a:lnTo>
                  <a:lnTo>
                    <a:pt x="73913" y="336804"/>
                  </a:lnTo>
                  <a:lnTo>
                    <a:pt x="0" y="262890"/>
                  </a:lnTo>
                  <a:close/>
                </a:path>
              </a:pathLst>
            </a:custGeom>
            <a:ln w="15875">
              <a:solidFill>
                <a:srgbClr val="343D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9159240" y="2389631"/>
              <a:ext cx="147955" cy="337185"/>
            </a:xfrm>
            <a:custGeom>
              <a:avLst/>
              <a:gdLst/>
              <a:ahLst/>
              <a:cxnLst/>
              <a:rect l="l" t="t" r="r" b="b"/>
              <a:pathLst>
                <a:path w="147954" h="337185">
                  <a:moveTo>
                    <a:pt x="110870" y="0"/>
                  </a:moveTo>
                  <a:lnTo>
                    <a:pt x="36956" y="0"/>
                  </a:lnTo>
                  <a:lnTo>
                    <a:pt x="36956" y="262889"/>
                  </a:lnTo>
                  <a:lnTo>
                    <a:pt x="0" y="262889"/>
                  </a:lnTo>
                  <a:lnTo>
                    <a:pt x="73913" y="336803"/>
                  </a:lnTo>
                  <a:lnTo>
                    <a:pt x="147827" y="262889"/>
                  </a:lnTo>
                  <a:lnTo>
                    <a:pt x="110870" y="262889"/>
                  </a:lnTo>
                  <a:lnTo>
                    <a:pt x="11087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9159240" y="2389631"/>
              <a:ext cx="147955" cy="337185"/>
            </a:xfrm>
            <a:custGeom>
              <a:avLst/>
              <a:gdLst/>
              <a:ahLst/>
              <a:cxnLst/>
              <a:rect l="l" t="t" r="r" b="b"/>
              <a:pathLst>
                <a:path w="147954" h="337185">
                  <a:moveTo>
                    <a:pt x="0" y="262889"/>
                  </a:moveTo>
                  <a:lnTo>
                    <a:pt x="36956" y="262889"/>
                  </a:lnTo>
                  <a:lnTo>
                    <a:pt x="36956" y="0"/>
                  </a:lnTo>
                  <a:lnTo>
                    <a:pt x="110870" y="0"/>
                  </a:lnTo>
                  <a:lnTo>
                    <a:pt x="110870" y="262889"/>
                  </a:lnTo>
                  <a:lnTo>
                    <a:pt x="147827" y="262889"/>
                  </a:lnTo>
                  <a:lnTo>
                    <a:pt x="73913" y="336803"/>
                  </a:lnTo>
                  <a:lnTo>
                    <a:pt x="0" y="262889"/>
                  </a:lnTo>
                  <a:close/>
                </a:path>
              </a:pathLst>
            </a:custGeom>
            <a:ln w="15875">
              <a:solidFill>
                <a:srgbClr val="343D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839200" y="3319272"/>
              <a:ext cx="201168" cy="365759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9616440" y="3331463"/>
              <a:ext cx="147955" cy="337185"/>
            </a:xfrm>
            <a:custGeom>
              <a:avLst/>
              <a:gdLst/>
              <a:ahLst/>
              <a:cxnLst/>
              <a:rect l="l" t="t" r="r" b="b"/>
              <a:pathLst>
                <a:path w="147954" h="337185">
                  <a:moveTo>
                    <a:pt x="110870" y="0"/>
                  </a:moveTo>
                  <a:lnTo>
                    <a:pt x="36956" y="0"/>
                  </a:lnTo>
                  <a:lnTo>
                    <a:pt x="36956" y="262889"/>
                  </a:lnTo>
                  <a:lnTo>
                    <a:pt x="0" y="262889"/>
                  </a:lnTo>
                  <a:lnTo>
                    <a:pt x="73913" y="336804"/>
                  </a:lnTo>
                  <a:lnTo>
                    <a:pt x="147827" y="262889"/>
                  </a:lnTo>
                  <a:lnTo>
                    <a:pt x="110870" y="262889"/>
                  </a:lnTo>
                  <a:lnTo>
                    <a:pt x="11087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9616440" y="3331463"/>
              <a:ext cx="147955" cy="337185"/>
            </a:xfrm>
            <a:custGeom>
              <a:avLst/>
              <a:gdLst/>
              <a:ahLst/>
              <a:cxnLst/>
              <a:rect l="l" t="t" r="r" b="b"/>
              <a:pathLst>
                <a:path w="147954" h="337185">
                  <a:moveTo>
                    <a:pt x="0" y="262889"/>
                  </a:moveTo>
                  <a:lnTo>
                    <a:pt x="36956" y="262889"/>
                  </a:lnTo>
                  <a:lnTo>
                    <a:pt x="36956" y="0"/>
                  </a:lnTo>
                  <a:lnTo>
                    <a:pt x="110870" y="0"/>
                  </a:lnTo>
                  <a:lnTo>
                    <a:pt x="110870" y="262889"/>
                  </a:lnTo>
                  <a:lnTo>
                    <a:pt x="147827" y="262889"/>
                  </a:lnTo>
                  <a:lnTo>
                    <a:pt x="73913" y="336804"/>
                  </a:lnTo>
                  <a:lnTo>
                    <a:pt x="0" y="262889"/>
                  </a:lnTo>
                  <a:close/>
                </a:path>
              </a:pathLst>
            </a:custGeom>
            <a:ln w="15875">
              <a:solidFill>
                <a:srgbClr val="343D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7530083" y="3727703"/>
            <a:ext cx="1629410" cy="509270"/>
          </a:xfrm>
          <a:prstGeom prst="rect">
            <a:avLst/>
          </a:prstGeom>
          <a:solidFill>
            <a:srgbClr val="F1F1F1"/>
          </a:solidFill>
          <a:ln w="15875">
            <a:solidFill>
              <a:srgbClr val="000000"/>
            </a:solidFill>
          </a:ln>
        </p:spPr>
        <p:txBody>
          <a:bodyPr vert="horz" wrap="square" lIns="0" tIns="117475" rIns="0" bIns="0" rtlCol="0">
            <a:spAutoFit/>
          </a:bodyPr>
          <a:lstStyle/>
          <a:p>
            <a:pPr marL="271780">
              <a:lnSpc>
                <a:spcPct val="100000"/>
              </a:lnSpc>
              <a:spcBef>
                <a:spcPts val="925"/>
              </a:spcBef>
            </a:pPr>
            <a:r>
              <a:rPr sz="1600" spc="-45" dirty="0">
                <a:latin typeface="Times New Roman"/>
                <a:cs typeface="Times New Roman"/>
              </a:rPr>
              <a:t>Training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Data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377171" y="3727703"/>
            <a:ext cx="1630680" cy="509270"/>
          </a:xfrm>
          <a:prstGeom prst="rect">
            <a:avLst/>
          </a:prstGeom>
          <a:solidFill>
            <a:srgbClr val="F1F1F1"/>
          </a:solidFill>
          <a:ln w="15875">
            <a:solidFill>
              <a:srgbClr val="000000"/>
            </a:solidFill>
          </a:ln>
        </p:spPr>
        <p:txBody>
          <a:bodyPr vert="horz" wrap="square" lIns="0" tIns="99695" rIns="0" bIns="0" rtlCol="0">
            <a:spAutoFit/>
          </a:bodyPr>
          <a:lstStyle/>
          <a:p>
            <a:pPr marL="281305">
              <a:lnSpc>
                <a:spcPct val="100000"/>
              </a:lnSpc>
              <a:spcBef>
                <a:spcPts val="785"/>
              </a:spcBef>
            </a:pPr>
            <a:r>
              <a:rPr sz="1800" spc="-50" dirty="0">
                <a:latin typeface="Times New Roman"/>
                <a:cs typeface="Times New Roman"/>
              </a:rPr>
              <a:t>Testing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spc="-20" dirty="0">
                <a:latin typeface="Times New Roman"/>
                <a:cs typeface="Times New Roman"/>
              </a:rPr>
              <a:t>data</a:t>
            </a:r>
            <a:endParaRPr sz="1800">
              <a:latin typeface="Times New Roman"/>
              <a:cs typeface="Times New Roman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8189976" y="4267200"/>
            <a:ext cx="2234565" cy="1748155"/>
            <a:chOff x="8189976" y="4267200"/>
            <a:chExt cx="2234565" cy="1748155"/>
          </a:xfrm>
        </p:grpSpPr>
        <p:pic>
          <p:nvPicPr>
            <p:cNvPr id="18" name="object 1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81060" y="5490972"/>
              <a:ext cx="1652016" cy="524256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89976" y="4671059"/>
              <a:ext cx="2234183" cy="419100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833104" y="4271772"/>
              <a:ext cx="201168" cy="36576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33204" y="4267200"/>
              <a:ext cx="201168" cy="365760"/>
            </a:xfrm>
            <a:prstGeom prst="rect">
              <a:avLst/>
            </a:prstGeom>
          </p:spPr>
        </p:pic>
      </p:grpSp>
      <p:sp>
        <p:nvSpPr>
          <p:cNvPr id="22" name="object 22"/>
          <p:cNvSpPr txBox="1"/>
          <p:nvPr/>
        </p:nvSpPr>
        <p:spPr>
          <a:xfrm>
            <a:off x="8467725" y="4732147"/>
            <a:ext cx="155067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45" dirty="0">
                <a:latin typeface="Times New Roman"/>
                <a:cs typeface="Times New Roman"/>
              </a:rPr>
              <a:t>Logistic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40" dirty="0">
                <a:latin typeface="Times New Roman"/>
                <a:cs typeface="Times New Roman"/>
              </a:rPr>
              <a:t>Regression</a:t>
            </a:r>
            <a:endParaRPr sz="1600">
              <a:latin typeface="Times New Roman"/>
              <a:cs typeface="Times New Roman"/>
            </a:endParaRPr>
          </a:p>
        </p:txBody>
      </p:sp>
      <p:pic>
        <p:nvPicPr>
          <p:cNvPr id="23" name="object 2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54668" y="5116067"/>
            <a:ext cx="201168" cy="365759"/>
          </a:xfrm>
          <a:prstGeom prst="rect">
            <a:avLst/>
          </a:prstGeom>
        </p:spPr>
      </p:pic>
      <p:sp>
        <p:nvSpPr>
          <p:cNvPr id="24" name="object 24"/>
          <p:cNvSpPr txBox="1"/>
          <p:nvPr/>
        </p:nvSpPr>
        <p:spPr>
          <a:xfrm>
            <a:off x="8607932" y="5612383"/>
            <a:ext cx="143256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dirty="0">
                <a:latin typeface="Times New Roman"/>
                <a:cs typeface="Times New Roman"/>
              </a:rPr>
              <a:t>Prediction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Result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7BF9A-4062-8E5F-671B-2C1E2CD85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954898"/>
            <a:ext cx="4020057" cy="369332"/>
          </a:xfrm>
        </p:spPr>
        <p:txBody>
          <a:bodyPr/>
          <a:lstStyle/>
          <a:p>
            <a:r>
              <a:rPr lang="en-US" dirty="0"/>
              <a:t>System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A31446-1765-05DF-F29C-243F7EF03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0200" y="1828800"/>
            <a:ext cx="9525000" cy="4154984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Data Loading and Preprocessing</a:t>
            </a:r>
          </a:p>
          <a:p>
            <a:pPr algn="l"/>
            <a:r>
              <a:rPr lang="en-US" dirty="0"/>
              <a:t>           The data (Hdata.csv) is loaded into the system.</a:t>
            </a:r>
          </a:p>
          <a:p>
            <a:r>
              <a:rPr lang="en-US" dirty="0"/>
              <a:t>           Output: Processed data in a format suitable for model training. Getting some info about the data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Splitting Features and Target</a:t>
            </a:r>
          </a:p>
          <a:p>
            <a:r>
              <a:rPr lang="en-US" dirty="0"/>
              <a:t>            Output: Here the target column is separated from all rest of  the features.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Splitting the data into training data and testing data.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The training data is fed into the Logistic regression </a:t>
            </a:r>
            <a:r>
              <a:rPr lang="en-US" dirty="0" err="1"/>
              <a:t>regression</a:t>
            </a:r>
            <a:r>
              <a:rPr lang="en-US" dirty="0"/>
              <a:t> model.</a:t>
            </a:r>
          </a:p>
          <a:p>
            <a:r>
              <a:rPr lang="en-US" dirty="0"/>
              <a:t>            Output: Trained model ready for prediction.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Model Evaluation</a:t>
            </a:r>
          </a:p>
          <a:p>
            <a:r>
              <a:rPr lang="en-US" dirty="0"/>
              <a:t>            The testing data is used to evaluate the model. </a:t>
            </a:r>
          </a:p>
          <a:p>
            <a:r>
              <a:rPr lang="en-US" dirty="0"/>
              <a:t>            Output: Based on the provided input the prediction is displayed. </a:t>
            </a:r>
          </a:p>
        </p:txBody>
      </p:sp>
    </p:spTree>
    <p:extLst>
      <p:ext uri="{BB962C8B-B14F-4D97-AF65-F5344CB8AC3E}">
        <p14:creationId xmlns:p14="http://schemas.microsoft.com/office/powerpoint/2010/main" val="2155474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6999BC-46A4-D931-4C76-ACAD70597F66}"/>
              </a:ext>
            </a:extLst>
          </p:cNvPr>
          <p:cNvSpPr txBox="1"/>
          <p:nvPr/>
        </p:nvSpPr>
        <p:spPr>
          <a:xfrm>
            <a:off x="1676400" y="1166842"/>
            <a:ext cx="96012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Application Development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Input: User interacts with the web application.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Output: The user interface is displayed in the web browser.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Input and Prediction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Input: User fills in the form by providing the required 13 fields.     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Output: Upon submitting the form, the predicted result is displayed on the web page.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Prediction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Input: The user-provided required medical values as input to the trained model.       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Output: The model predicts the heart disease based on the provided input, which is then displayed to the user.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Deployment: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The Flask application is deployed on a server.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Output: The deployed application is accessible via a URL, allowing users to interact with it as described above.</a:t>
            </a:r>
          </a:p>
        </p:txBody>
      </p:sp>
    </p:spTree>
    <p:extLst>
      <p:ext uri="{BB962C8B-B14F-4D97-AF65-F5344CB8AC3E}">
        <p14:creationId xmlns:p14="http://schemas.microsoft.com/office/powerpoint/2010/main" val="2917662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1CA74-B149-2952-EE26-0FF84FD10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799" y="913891"/>
            <a:ext cx="4248657" cy="369332"/>
          </a:xfrm>
        </p:spPr>
        <p:txBody>
          <a:bodyPr/>
          <a:lstStyle/>
          <a:p>
            <a:r>
              <a:rPr lang="en-US" dirty="0"/>
              <a:t> IMPLEMENTATION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9F725E0-18D3-EADA-5202-EA57690C4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0" y="1447800"/>
            <a:ext cx="5639321" cy="46179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487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A8BD870-5F4F-0305-6056-37AFB7679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683260"/>
            <a:ext cx="5477954" cy="5491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8182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99C447D-00BA-26FB-D34B-CA5F1F4A2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131874"/>
            <a:ext cx="9448800" cy="45942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42991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2C4CFCA-69EA-8368-0ADC-4206C35B2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909" y="849278"/>
            <a:ext cx="8092181" cy="5159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0954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14985" rIns="0" bIns="0" rtlCol="0">
            <a:spAutoFit/>
          </a:bodyPr>
          <a:lstStyle/>
          <a:p>
            <a:pPr marL="20955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Contents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3222117" y="2251354"/>
            <a:ext cx="1887855" cy="3377848"/>
          </a:xfrm>
          <a:prstGeom prst="rect">
            <a:avLst/>
          </a:prstGeom>
        </p:spPr>
        <p:txBody>
          <a:bodyPr vert="horz" wrap="square" lIns="0" tIns="13462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060"/>
              </a:spcBef>
              <a:buFont typeface="Wingdings"/>
              <a:buChar char=""/>
              <a:tabLst>
                <a:tab pos="298450" algn="l"/>
              </a:tabLst>
            </a:pPr>
            <a:r>
              <a:rPr sz="1600" spc="-10" dirty="0">
                <a:latin typeface="Times New Roman"/>
                <a:cs typeface="Times New Roman"/>
              </a:rPr>
              <a:t>Introduction</a:t>
            </a:r>
            <a:endParaRPr sz="1600" dirty="0">
              <a:latin typeface="Times New Roman"/>
              <a:cs typeface="Times New Roman"/>
            </a:endParaRPr>
          </a:p>
          <a:p>
            <a:pPr marL="298450" indent="-285750">
              <a:lnSpc>
                <a:spcPct val="100000"/>
              </a:lnSpc>
              <a:spcBef>
                <a:spcPts val="960"/>
              </a:spcBef>
              <a:buFont typeface="Wingdings"/>
              <a:buChar char=""/>
              <a:tabLst>
                <a:tab pos="298450" algn="l"/>
              </a:tabLst>
            </a:pPr>
            <a:r>
              <a:rPr sz="1600" dirty="0">
                <a:latin typeface="Times New Roman"/>
                <a:cs typeface="Times New Roman"/>
              </a:rPr>
              <a:t>Problem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Definition</a:t>
            </a:r>
            <a:endParaRPr sz="1600" dirty="0">
              <a:latin typeface="Times New Roman"/>
              <a:cs typeface="Times New Roman"/>
            </a:endParaRPr>
          </a:p>
          <a:p>
            <a:pPr marL="298450" indent="-285750">
              <a:lnSpc>
                <a:spcPct val="100000"/>
              </a:lnSpc>
              <a:spcBef>
                <a:spcPts val="960"/>
              </a:spcBef>
              <a:buFont typeface="Wingdings"/>
              <a:buChar char=""/>
              <a:tabLst>
                <a:tab pos="298450" algn="l"/>
              </a:tabLst>
            </a:pPr>
            <a:r>
              <a:rPr sz="1600" dirty="0">
                <a:latin typeface="Times New Roman"/>
                <a:cs typeface="Times New Roman"/>
              </a:rPr>
              <a:t>Literature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Review</a:t>
            </a:r>
            <a:endParaRPr sz="1600" dirty="0">
              <a:latin typeface="Times New Roman"/>
              <a:cs typeface="Times New Roman"/>
            </a:endParaRPr>
          </a:p>
          <a:p>
            <a:pPr marL="298450" indent="-285750">
              <a:lnSpc>
                <a:spcPct val="100000"/>
              </a:lnSpc>
              <a:spcBef>
                <a:spcPts val="960"/>
              </a:spcBef>
              <a:buFont typeface="Wingdings"/>
              <a:buChar char=""/>
              <a:tabLst>
                <a:tab pos="298450" algn="l"/>
              </a:tabLst>
            </a:pPr>
            <a:r>
              <a:rPr sz="1600" spc="-10" dirty="0">
                <a:latin typeface="Times New Roman"/>
                <a:cs typeface="Times New Roman"/>
              </a:rPr>
              <a:t>Dataset</a:t>
            </a:r>
            <a:endParaRPr sz="1600" dirty="0">
              <a:latin typeface="Times New Roman"/>
              <a:cs typeface="Times New Roman"/>
            </a:endParaRPr>
          </a:p>
          <a:p>
            <a:pPr marL="298450" indent="-285750">
              <a:lnSpc>
                <a:spcPct val="100000"/>
              </a:lnSpc>
              <a:spcBef>
                <a:spcPts val="960"/>
              </a:spcBef>
              <a:buFont typeface="Wingdings"/>
              <a:buChar char=""/>
              <a:tabLst>
                <a:tab pos="298450" algn="l"/>
              </a:tabLst>
            </a:pPr>
            <a:r>
              <a:rPr sz="1600" spc="-10" dirty="0">
                <a:latin typeface="Times New Roman"/>
                <a:cs typeface="Times New Roman"/>
              </a:rPr>
              <a:t>Model/Algorithm</a:t>
            </a:r>
            <a:endParaRPr lang="en-US" sz="1600" spc="-10" dirty="0">
              <a:latin typeface="Times New Roman"/>
              <a:cs typeface="Times New Roman"/>
            </a:endParaRPr>
          </a:p>
          <a:p>
            <a:pPr marL="298450" indent="-285750">
              <a:lnSpc>
                <a:spcPct val="100000"/>
              </a:lnSpc>
              <a:spcBef>
                <a:spcPts val="960"/>
              </a:spcBef>
              <a:buFont typeface="Wingdings"/>
              <a:buChar char=""/>
              <a:tabLst>
                <a:tab pos="298450" algn="l"/>
              </a:tabLst>
            </a:pPr>
            <a:r>
              <a:rPr lang="en-US" sz="1600" spc="-10" dirty="0">
                <a:latin typeface="Times New Roman"/>
                <a:cs typeface="Times New Roman"/>
              </a:rPr>
              <a:t>System Design</a:t>
            </a:r>
          </a:p>
          <a:p>
            <a:pPr marL="298450" indent="-285750">
              <a:lnSpc>
                <a:spcPct val="100000"/>
              </a:lnSpc>
              <a:spcBef>
                <a:spcPts val="960"/>
              </a:spcBef>
              <a:buFont typeface="Wingdings"/>
              <a:buChar char=""/>
              <a:tabLst>
                <a:tab pos="298450" algn="l"/>
              </a:tabLst>
            </a:pPr>
            <a:r>
              <a:rPr lang="en-US" sz="1600" spc="-10" dirty="0">
                <a:latin typeface="Times New Roman"/>
                <a:cs typeface="Times New Roman"/>
              </a:rPr>
              <a:t>Implementation</a:t>
            </a:r>
            <a:endParaRPr sz="1600" dirty="0">
              <a:latin typeface="Times New Roman"/>
              <a:cs typeface="Times New Roman"/>
            </a:endParaRPr>
          </a:p>
          <a:p>
            <a:pPr marL="298450" indent="-285750">
              <a:lnSpc>
                <a:spcPct val="100000"/>
              </a:lnSpc>
              <a:spcBef>
                <a:spcPts val="960"/>
              </a:spcBef>
              <a:buFont typeface="Wingdings"/>
              <a:buChar char=""/>
              <a:tabLst>
                <a:tab pos="298450" algn="l"/>
              </a:tabLst>
            </a:pPr>
            <a:r>
              <a:rPr sz="1600" spc="-10" dirty="0">
                <a:latin typeface="Times New Roman"/>
                <a:cs typeface="Times New Roman"/>
              </a:rPr>
              <a:t>Conclusion</a:t>
            </a:r>
            <a:endParaRPr sz="1600" dirty="0">
              <a:latin typeface="Times New Roman"/>
              <a:cs typeface="Times New Roman"/>
            </a:endParaRPr>
          </a:p>
          <a:p>
            <a:pPr marL="298450" indent="-285750">
              <a:lnSpc>
                <a:spcPct val="100000"/>
              </a:lnSpc>
              <a:spcBef>
                <a:spcPts val="965"/>
              </a:spcBef>
              <a:buFont typeface="Wingdings"/>
              <a:buChar char=""/>
              <a:tabLst>
                <a:tab pos="298450" algn="l"/>
              </a:tabLst>
            </a:pPr>
            <a:r>
              <a:rPr sz="1600" spc="-10" dirty="0">
                <a:latin typeface="Times New Roman"/>
                <a:cs typeface="Times New Roman"/>
              </a:rPr>
              <a:t>Reference</a:t>
            </a:r>
            <a:endParaRPr sz="16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0C69854-A1A1-20AC-A655-F9DC966E4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903909"/>
            <a:ext cx="4953000" cy="52688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4896EC-FE41-3D13-8093-E6AFB1002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685247"/>
            <a:ext cx="5944115" cy="588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6407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1A087F3-E5DB-1B29-219C-BFC0622AA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55" y="1204602"/>
            <a:ext cx="10669489" cy="44487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8248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B5EB50-12E4-6029-C075-C34A963EE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653160"/>
            <a:ext cx="8735101" cy="55516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8982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99F77B-6A92-950A-123C-FAB245A7B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371600"/>
            <a:ext cx="9906000" cy="42314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1162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4C7170-E941-2CE5-B380-2E4252251EC3}"/>
              </a:ext>
            </a:extLst>
          </p:cNvPr>
          <p:cNvSpPr txBox="1"/>
          <p:nvPr/>
        </p:nvSpPr>
        <p:spPr>
          <a:xfrm>
            <a:off x="3200400" y="91440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B544BB-9B7C-2800-8759-796EB5C7B3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50" t="11062" r="26875" b="11061"/>
          <a:stretch/>
        </p:blipFill>
        <p:spPr>
          <a:xfrm>
            <a:off x="1111827" y="1583292"/>
            <a:ext cx="4993698" cy="4171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CC3EC5-2D17-B945-E610-2B67AF28465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875" t="24204" r="27187" b="2370"/>
          <a:stretch/>
        </p:blipFill>
        <p:spPr>
          <a:xfrm>
            <a:off x="6400800" y="1607149"/>
            <a:ext cx="4917497" cy="41480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56177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42539C-F438-B391-157F-99D42E6FD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956" y="1066799"/>
            <a:ext cx="8906087" cy="472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662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59486" rIns="0" bIns="0" rtlCol="0">
            <a:spAutoFit/>
          </a:bodyPr>
          <a:lstStyle/>
          <a:p>
            <a:pPr marL="2215515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Conclusion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26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528063" y="2390648"/>
            <a:ext cx="9276715" cy="1671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In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summary,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leveraging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power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Logistic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Regression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model,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our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upcoming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system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aims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25" dirty="0">
                <a:latin typeface="Times New Roman"/>
                <a:cs typeface="Times New Roman"/>
              </a:rPr>
              <a:t>to </a:t>
            </a:r>
            <a:r>
              <a:rPr sz="1800" dirty="0">
                <a:latin typeface="Times New Roman"/>
                <a:cs typeface="Times New Roman"/>
              </a:rPr>
              <a:t>offer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reliable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accurate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prediction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heart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disease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based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on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insights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gained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from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training </a:t>
            </a:r>
            <a:r>
              <a:rPr sz="1800" dirty="0">
                <a:latin typeface="Times New Roman"/>
                <a:cs typeface="Times New Roman"/>
              </a:rPr>
              <a:t>data.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This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project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marks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initial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steps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toward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creating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impactful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tool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the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domain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heart </a:t>
            </a:r>
            <a:r>
              <a:rPr sz="1800" dirty="0">
                <a:latin typeface="Times New Roman"/>
                <a:cs typeface="Times New Roman"/>
              </a:rPr>
              <a:t>disease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prediction,</a:t>
            </a:r>
            <a:r>
              <a:rPr sz="1800" spc="-3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with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future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iterations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promising further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advancements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 practical</a:t>
            </a:r>
            <a:r>
              <a:rPr sz="1800" spc="1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applications.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82397" rIns="0" bIns="0" rtlCol="0">
            <a:spAutoFit/>
          </a:bodyPr>
          <a:lstStyle/>
          <a:p>
            <a:pPr marL="232156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References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27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2256789" y="2206832"/>
            <a:ext cx="8425180" cy="2907030"/>
          </a:xfrm>
          <a:prstGeom prst="rect">
            <a:avLst/>
          </a:prstGeom>
        </p:spPr>
        <p:txBody>
          <a:bodyPr vert="horz" wrap="square" lIns="0" tIns="150495" rIns="0" bIns="0" rtlCol="0">
            <a:spAutoFit/>
          </a:bodyPr>
          <a:lstStyle/>
          <a:p>
            <a:pPr marL="299085" indent="-286385">
              <a:lnSpc>
                <a:spcPct val="100000"/>
              </a:lnSpc>
              <a:spcBef>
                <a:spcPts val="1185"/>
              </a:spcBef>
              <a:buClr>
                <a:srgbClr val="000000"/>
              </a:buClr>
              <a:buFont typeface="Arial MT"/>
              <a:buChar char="•"/>
              <a:tabLst>
                <a:tab pos="299085" algn="l"/>
              </a:tabLst>
            </a:pPr>
            <a:r>
              <a:rPr sz="1800" u="sng" spc="-10" dirty="0">
                <a:solidFill>
                  <a:srgbClr val="B4C980"/>
                </a:solidFill>
                <a:uFill>
                  <a:solidFill>
                    <a:srgbClr val="B4C980"/>
                  </a:solidFill>
                </a:uFill>
                <a:latin typeface="Times New Roman"/>
                <a:cs typeface="Times New Roman"/>
                <a:hlinkClick r:id="rId2"/>
              </a:rPr>
              <a:t>https://www.kaggle.com/datasets/johnsmith88/heart-</a:t>
            </a:r>
            <a:r>
              <a:rPr sz="1800" u="sng" dirty="0">
                <a:solidFill>
                  <a:srgbClr val="B4C980"/>
                </a:solidFill>
                <a:uFill>
                  <a:solidFill>
                    <a:srgbClr val="B4C980"/>
                  </a:solidFill>
                </a:uFill>
                <a:latin typeface="Times New Roman"/>
                <a:cs typeface="Times New Roman"/>
                <a:hlinkClick r:id="rId2"/>
              </a:rPr>
              <a:t>disease-</a:t>
            </a:r>
            <a:r>
              <a:rPr sz="1800" u="sng" spc="-10" dirty="0">
                <a:solidFill>
                  <a:srgbClr val="B4C980"/>
                </a:solidFill>
                <a:uFill>
                  <a:solidFill>
                    <a:srgbClr val="B4C980"/>
                  </a:solidFill>
                </a:uFill>
                <a:latin typeface="Times New Roman"/>
                <a:cs typeface="Times New Roman"/>
                <a:hlinkClick r:id="rId2"/>
              </a:rPr>
              <a:t>dataset?resource=download</a:t>
            </a:r>
            <a:endParaRPr sz="1800">
              <a:latin typeface="Times New Roman"/>
              <a:cs typeface="Times New Roman"/>
            </a:endParaRPr>
          </a:p>
          <a:p>
            <a:pPr marL="299085" indent="-286385">
              <a:lnSpc>
                <a:spcPct val="100000"/>
              </a:lnSpc>
              <a:spcBef>
                <a:spcPts val="1080"/>
              </a:spcBef>
              <a:buClr>
                <a:srgbClr val="000000"/>
              </a:buClr>
              <a:buFont typeface="Arial MT"/>
              <a:buChar char="•"/>
              <a:tabLst>
                <a:tab pos="299085" algn="l"/>
              </a:tabLst>
            </a:pPr>
            <a:r>
              <a:rPr sz="1800" u="sng" spc="-1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3"/>
              </a:rPr>
              <a:t>https://ieeexplore.ieee.org/abstract/document/4493524</a:t>
            </a:r>
            <a:endParaRPr sz="1800">
              <a:latin typeface="Times New Roman"/>
              <a:cs typeface="Times New Roman"/>
            </a:endParaRPr>
          </a:p>
          <a:p>
            <a:pPr marL="299085" indent="-286385">
              <a:lnSpc>
                <a:spcPct val="100000"/>
              </a:lnSpc>
              <a:spcBef>
                <a:spcPts val="1080"/>
              </a:spcBef>
              <a:buClr>
                <a:srgbClr val="000000"/>
              </a:buClr>
              <a:buFont typeface="Arial MT"/>
              <a:buChar char="•"/>
              <a:tabLst>
                <a:tab pos="299085" algn="l"/>
              </a:tabLst>
            </a:pP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Logistic</a:t>
            </a:r>
            <a:r>
              <a:rPr sz="1800" u="sng" spc="-4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regression</a:t>
            </a:r>
            <a:r>
              <a:rPr sz="1800" u="sng" spc="-4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technique</a:t>
            </a:r>
            <a:r>
              <a:rPr sz="1800" u="sng" spc="-5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for</a:t>
            </a:r>
            <a:r>
              <a:rPr sz="1800" u="sng" spc="-3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prediction</a:t>
            </a:r>
            <a:r>
              <a:rPr sz="1800" u="sng" spc="-5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of</a:t>
            </a:r>
            <a:r>
              <a:rPr sz="1800" u="sng" spc="-4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cardiovascular</a:t>
            </a:r>
            <a:r>
              <a:rPr sz="1800" u="sng" spc="-5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disease</a:t>
            </a:r>
            <a:r>
              <a:rPr sz="1800" u="sng" spc="-5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–</a:t>
            </a:r>
            <a:r>
              <a:rPr sz="1800" u="sng" spc="-3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 </a:t>
            </a:r>
            <a:r>
              <a:rPr sz="1800" u="sng" spc="-1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ScienceDirect</a:t>
            </a:r>
            <a:endParaRPr sz="1800">
              <a:latin typeface="Times New Roman"/>
              <a:cs typeface="Times New Roman"/>
            </a:endParaRPr>
          </a:p>
          <a:p>
            <a:pPr marL="299085" indent="-286385">
              <a:lnSpc>
                <a:spcPct val="100000"/>
              </a:lnSpc>
              <a:spcBef>
                <a:spcPts val="1080"/>
              </a:spcBef>
              <a:buClr>
                <a:srgbClr val="000000"/>
              </a:buClr>
              <a:buFont typeface="Arial MT"/>
              <a:buChar char="•"/>
              <a:tabLst>
                <a:tab pos="299085" algn="l"/>
              </a:tabLst>
            </a:pP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ML</a:t>
            </a:r>
            <a:r>
              <a:rPr sz="1800" u="sng" spc="-8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|</a:t>
            </a:r>
            <a:r>
              <a:rPr sz="1800" u="sng" spc="-2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Heart</a:t>
            </a:r>
            <a:r>
              <a:rPr sz="1800" u="sng" spc="-3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Disease</a:t>
            </a:r>
            <a:r>
              <a:rPr sz="1800" u="sng" spc="-2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Prediction</a:t>
            </a:r>
            <a:r>
              <a:rPr sz="1800" u="sng" spc="-4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Using</a:t>
            </a:r>
            <a:r>
              <a:rPr sz="1800" u="sng" spc="-2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Logistic</a:t>
            </a:r>
            <a:r>
              <a:rPr sz="1800" u="sng" spc="-3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Regression</a:t>
            </a:r>
            <a:r>
              <a:rPr sz="1800" u="sng" spc="-2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.</a:t>
            </a:r>
            <a:r>
              <a:rPr sz="1800" u="sng" spc="-2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 </a:t>
            </a:r>
            <a:r>
              <a:rPr sz="1800" u="sng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-</a:t>
            </a:r>
            <a:r>
              <a:rPr sz="1800" u="sng" spc="-35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 </a:t>
            </a:r>
            <a:r>
              <a:rPr sz="1800" u="sng" spc="-1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5"/>
              </a:rPr>
              <a:t>GeeksforGeeks</a:t>
            </a:r>
            <a:endParaRPr sz="1800">
              <a:latin typeface="Times New Roman"/>
              <a:cs typeface="Times New Roman"/>
            </a:endParaRPr>
          </a:p>
          <a:p>
            <a:pPr marL="299085" marR="5080" indent="-287020">
              <a:lnSpc>
                <a:spcPct val="150000"/>
              </a:lnSpc>
              <a:spcBef>
                <a:spcPts val="5"/>
              </a:spcBef>
              <a:buClr>
                <a:srgbClr val="000000"/>
              </a:buClr>
              <a:buFont typeface="Arial MT"/>
              <a:buChar char="•"/>
              <a:tabLst>
                <a:tab pos="299085" algn="l"/>
              </a:tabLst>
            </a:pPr>
            <a:r>
              <a:rPr sz="1800" u="sng" spc="-1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6"/>
              </a:rPr>
              <a:t>https://www.researchgate.net/publication/368848738_Heart_Disease_Prediction_Using_</a:t>
            </a:r>
            <a:r>
              <a:rPr sz="1800" spc="-10" dirty="0">
                <a:solidFill>
                  <a:srgbClr val="A8BE4D"/>
                </a:solidFill>
                <a:latin typeface="Times New Roman"/>
                <a:cs typeface="Times New Roman"/>
              </a:rPr>
              <a:t> </a:t>
            </a:r>
            <a:r>
              <a:rPr sz="1800" u="sng" spc="-1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6"/>
              </a:rPr>
              <a:t>Logistic_Regression</a:t>
            </a:r>
            <a:endParaRPr sz="1800">
              <a:latin typeface="Times New Roman"/>
              <a:cs typeface="Times New Roman"/>
            </a:endParaRPr>
          </a:p>
          <a:p>
            <a:pPr marL="299085" indent="-286385">
              <a:lnSpc>
                <a:spcPct val="100000"/>
              </a:lnSpc>
              <a:spcBef>
                <a:spcPts val="1080"/>
              </a:spcBef>
              <a:buClr>
                <a:srgbClr val="000000"/>
              </a:buClr>
              <a:buFont typeface="Arial MT"/>
              <a:buChar char="•"/>
              <a:tabLst>
                <a:tab pos="299085" algn="l"/>
              </a:tabLst>
            </a:pPr>
            <a:r>
              <a:rPr sz="1800" u="sng" spc="-10" dirty="0">
                <a:solidFill>
                  <a:srgbClr val="A8BE4D"/>
                </a:solidFill>
                <a:uFill>
                  <a:solidFill>
                    <a:srgbClr val="A8BE4D"/>
                  </a:solidFill>
                </a:uFill>
                <a:latin typeface="Times New Roman"/>
                <a:cs typeface="Times New Roman"/>
                <a:hlinkClick r:id="rId4"/>
              </a:rPr>
              <a:t>https://www.sciencedirect.com/science/article/pii/S2666285X22000449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88947" y="1309116"/>
            <a:ext cx="8129778" cy="431825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28</a:t>
            </a:fld>
            <a:endParaRPr spc="-2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47345" rIns="0" bIns="0" rtlCol="0">
            <a:spAutoFit/>
          </a:bodyPr>
          <a:lstStyle/>
          <a:p>
            <a:pPr marL="2168525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Introduction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3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355597" y="1949094"/>
            <a:ext cx="9865360" cy="33185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9905" indent="-287020">
              <a:lnSpc>
                <a:spcPct val="150100"/>
              </a:lnSpc>
              <a:spcBef>
                <a:spcPts val="100"/>
              </a:spcBef>
              <a:buFont typeface="Arial MT"/>
              <a:buChar char="•"/>
              <a:tabLst>
                <a:tab pos="299085" algn="l"/>
              </a:tabLst>
            </a:pP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Heart</a:t>
            </a:r>
            <a:r>
              <a:rPr sz="16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Disease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Prediction</a:t>
            </a:r>
            <a:r>
              <a:rPr sz="16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System</a:t>
            </a:r>
            <a:r>
              <a:rPr sz="16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is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innovative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tool</a:t>
            </a:r>
            <a:r>
              <a:rPr sz="16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designed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to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assess</a:t>
            </a:r>
            <a:r>
              <a:rPr sz="16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individual's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risk</a:t>
            </a:r>
            <a:r>
              <a:rPr sz="16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of</a:t>
            </a:r>
            <a:r>
              <a:rPr sz="16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developing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cardiovascular</a:t>
            </a:r>
            <a:r>
              <a:rPr sz="16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diseases.</a:t>
            </a:r>
            <a:endParaRPr sz="1600" dirty="0">
              <a:latin typeface="Times New Roman"/>
              <a:cs typeface="Times New Roman"/>
            </a:endParaRPr>
          </a:p>
          <a:p>
            <a:pPr marL="299085" marR="288925" indent="-287020">
              <a:lnSpc>
                <a:spcPct val="150000"/>
              </a:lnSpc>
              <a:buFont typeface="Arial MT"/>
              <a:buChar char="•"/>
              <a:tabLst>
                <a:tab pos="299085" algn="l"/>
              </a:tabLst>
            </a:pP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Utilizing</a:t>
            </a:r>
            <a:r>
              <a:rPr sz="16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advanced</a:t>
            </a:r>
            <a:r>
              <a:rPr sz="1600" spc="-6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machine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learning</a:t>
            </a:r>
            <a:r>
              <a:rPr sz="16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algorithms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600" spc="-6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medical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data</a:t>
            </a:r>
            <a:r>
              <a:rPr sz="1600" spc="-6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analysis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techniques,</a:t>
            </a:r>
            <a:r>
              <a:rPr sz="1600" spc="-6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1600" spc="-6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system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aims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to</a:t>
            </a:r>
            <a:r>
              <a:rPr sz="1600" spc="-7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provide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accurate</a:t>
            </a:r>
            <a:r>
              <a:rPr sz="16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predictions</a:t>
            </a:r>
            <a:r>
              <a:rPr sz="16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based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on</a:t>
            </a:r>
            <a:r>
              <a:rPr sz="16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various</a:t>
            </a:r>
            <a:r>
              <a:rPr sz="16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risk</a:t>
            </a:r>
            <a:r>
              <a:rPr sz="16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factors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patient</a:t>
            </a:r>
            <a:r>
              <a:rPr sz="16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information.</a:t>
            </a:r>
            <a:endParaRPr sz="1600" dirty="0">
              <a:latin typeface="Times New Roman"/>
              <a:cs typeface="Times New Roman"/>
            </a:endParaRPr>
          </a:p>
          <a:p>
            <a:pPr marL="299085" marR="18415" indent="-287020" algn="just">
              <a:lnSpc>
                <a:spcPts val="2880"/>
              </a:lnSpc>
              <a:spcBef>
                <a:spcPts val="254"/>
              </a:spcBef>
              <a:buFont typeface="Arial MT"/>
              <a:buChar char="•"/>
              <a:tabLst>
                <a:tab pos="299085" algn="l"/>
                <a:tab pos="300355" algn="l"/>
              </a:tabLst>
            </a:pP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	Data</a:t>
            </a:r>
            <a:r>
              <a:rPr sz="1600" spc="-9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Integration,</a:t>
            </a:r>
            <a:r>
              <a:rPr sz="16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Machine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Learning</a:t>
            </a:r>
            <a:r>
              <a:rPr sz="1600" spc="-9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Algorithms, Feature</a:t>
            </a:r>
            <a:r>
              <a:rPr sz="16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Selection,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Model</a:t>
            </a:r>
            <a:r>
              <a:rPr sz="1600" spc="-6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Training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600" spc="-7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20" dirty="0">
                <a:solidFill>
                  <a:srgbClr val="0D0D0D"/>
                </a:solidFill>
                <a:latin typeface="Times New Roman"/>
                <a:cs typeface="Times New Roman"/>
              </a:rPr>
              <a:t>Validation,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Risk</a:t>
            </a:r>
            <a:r>
              <a:rPr sz="1600" spc="-9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Assessment,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User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Interface</a:t>
            </a:r>
            <a:r>
              <a:rPr sz="1600" spc="-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More</a:t>
            </a:r>
            <a:r>
              <a:rPr sz="1600" spc="-6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Technologies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are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used.</a:t>
            </a:r>
            <a:endParaRPr sz="1600" dirty="0">
              <a:latin typeface="Times New Roman"/>
              <a:cs typeface="Times New Roman"/>
            </a:endParaRPr>
          </a:p>
          <a:p>
            <a:pPr marL="299085" marR="5080" indent="-287020" algn="just">
              <a:lnSpc>
                <a:spcPts val="2880"/>
              </a:lnSpc>
              <a:buFont typeface="Arial MT"/>
              <a:buChar char="•"/>
              <a:tabLst>
                <a:tab pos="299085" algn="l"/>
                <a:tab pos="300355" algn="l"/>
              </a:tabLst>
            </a:pP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	By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leveraging</a:t>
            </a:r>
            <a:r>
              <a:rPr sz="16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cutting-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edge</a:t>
            </a:r>
            <a:r>
              <a:rPr sz="16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technology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data-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driven</a:t>
            </a:r>
            <a:r>
              <a:rPr sz="16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approaches,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system</a:t>
            </a:r>
            <a:r>
              <a:rPr sz="16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has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potential</a:t>
            </a:r>
            <a:r>
              <a:rPr sz="16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to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revolutionize</a:t>
            </a:r>
            <a:r>
              <a:rPr sz="16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how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heart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disease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is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diagnosed,</a:t>
            </a:r>
            <a:r>
              <a:rPr sz="1600" spc="-6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managed,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6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prevented,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ultimately</a:t>
            </a:r>
            <a:r>
              <a:rPr sz="16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leading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to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improved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patient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outcomes</a:t>
            </a:r>
            <a:r>
              <a:rPr sz="16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6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population health.</a:t>
            </a:r>
            <a:endParaRPr sz="16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75996" rIns="0" bIns="0" rtlCol="0">
            <a:spAutoFit/>
          </a:bodyPr>
          <a:lstStyle/>
          <a:p>
            <a:pPr marL="1689100">
              <a:lnSpc>
                <a:spcPct val="100000"/>
              </a:lnSpc>
              <a:spcBef>
                <a:spcPts val="100"/>
              </a:spcBef>
            </a:pPr>
            <a:r>
              <a:rPr dirty="0"/>
              <a:t>Problem</a:t>
            </a:r>
            <a:r>
              <a:rPr spc="-60" dirty="0"/>
              <a:t> </a:t>
            </a:r>
            <a:r>
              <a:rPr spc="-10" dirty="0"/>
              <a:t>Statement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4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959610" y="2501341"/>
            <a:ext cx="8692515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Times New Roman"/>
                <a:cs typeface="Times New Roman"/>
              </a:rPr>
              <a:t>Cardiovascular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diseases, including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heart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disease,</a:t>
            </a:r>
            <a:r>
              <a:rPr sz="1800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are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leading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cause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Mobility</a:t>
            </a:r>
            <a:r>
              <a:rPr sz="1800" spc="-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 </a:t>
            </a:r>
            <a:r>
              <a:rPr sz="1800" spc="-10" dirty="0">
                <a:latin typeface="Times New Roman"/>
                <a:cs typeface="Times New Roman"/>
              </a:rPr>
              <a:t>mortality Globally.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Early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detection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intervention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play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crucial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role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in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preventing</a:t>
            </a:r>
            <a:r>
              <a:rPr sz="1800" spc="-5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and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managing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heart </a:t>
            </a:r>
            <a:r>
              <a:rPr sz="1800" dirty="0">
                <a:latin typeface="Times New Roman"/>
                <a:cs typeface="Times New Roman"/>
              </a:rPr>
              <a:t>related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conditions.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Machine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learning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techniques</a:t>
            </a:r>
            <a:r>
              <a:rPr sz="1800" spc="-6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offers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promising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avenue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for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predicting</a:t>
            </a:r>
            <a:r>
              <a:rPr sz="1800" spc="-60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heart </a:t>
            </a:r>
            <a:r>
              <a:rPr sz="1800" dirty="0">
                <a:latin typeface="Times New Roman"/>
                <a:cs typeface="Times New Roman"/>
              </a:rPr>
              <a:t>disease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based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on</a:t>
            </a:r>
            <a:r>
              <a:rPr sz="1800" spc="-2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relevant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health</a:t>
            </a:r>
            <a:r>
              <a:rPr sz="1800" spc="-35" dirty="0">
                <a:latin typeface="Times New Roman"/>
                <a:cs typeface="Times New Roman"/>
              </a:rPr>
              <a:t> </a:t>
            </a:r>
            <a:r>
              <a:rPr sz="1800" spc="-10" dirty="0">
                <a:latin typeface="Times New Roman"/>
                <a:cs typeface="Times New Roman"/>
              </a:rPr>
              <a:t>parameters.</a:t>
            </a:r>
            <a:endParaRPr sz="1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77772" y="1243710"/>
            <a:ext cx="9461500" cy="40322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50565" marR="1845310" indent="-1692275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Times New Roman"/>
                <a:cs typeface="Times New Roman"/>
              </a:rPr>
              <a:t>1.Predictive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Data</a:t>
            </a:r>
            <a:r>
              <a:rPr sz="1800" b="1" spc="-1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Mining</a:t>
            </a:r>
            <a:r>
              <a:rPr sz="1800" b="1" spc="-2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for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Medical</a:t>
            </a:r>
            <a:r>
              <a:rPr sz="1800" b="1" spc="-3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Diagnosis:</a:t>
            </a:r>
            <a:r>
              <a:rPr sz="1800" b="1" spc="-10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An</a:t>
            </a:r>
            <a:r>
              <a:rPr sz="1800" b="1" spc="-20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Overview </a:t>
            </a:r>
            <a:r>
              <a:rPr sz="1800" b="1" dirty="0">
                <a:latin typeface="Times New Roman"/>
                <a:cs typeface="Times New Roman"/>
              </a:rPr>
              <a:t>of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Heart</a:t>
            </a:r>
            <a:r>
              <a:rPr sz="1800" b="1" spc="-35" dirty="0">
                <a:latin typeface="Times New Roman"/>
                <a:cs typeface="Times New Roman"/>
              </a:rPr>
              <a:t> </a:t>
            </a:r>
            <a:r>
              <a:rPr sz="1800" b="1" dirty="0">
                <a:latin typeface="Times New Roman"/>
                <a:cs typeface="Times New Roman"/>
              </a:rPr>
              <a:t>Disease</a:t>
            </a:r>
            <a:r>
              <a:rPr sz="1800" b="1" spc="-30" dirty="0">
                <a:latin typeface="Times New Roman"/>
                <a:cs typeface="Times New Roman"/>
              </a:rPr>
              <a:t> </a:t>
            </a:r>
            <a:r>
              <a:rPr sz="1800" b="1" spc="-10" dirty="0">
                <a:latin typeface="Times New Roman"/>
                <a:cs typeface="Times New Roman"/>
              </a:rPr>
              <a:t>Prediction</a:t>
            </a:r>
            <a:endParaRPr sz="1800" dirty="0">
              <a:latin typeface="Times New Roman"/>
              <a:cs typeface="Times New Roman"/>
            </a:endParaRPr>
          </a:p>
          <a:p>
            <a:pPr marL="2762885" marR="3002915" indent="46990">
              <a:lnSpc>
                <a:spcPct val="100000"/>
              </a:lnSpc>
              <a:spcBef>
                <a:spcPts val="15"/>
              </a:spcBef>
            </a:pPr>
            <a:r>
              <a:rPr sz="1400" dirty="0">
                <a:latin typeface="Times New Roman"/>
                <a:cs typeface="Times New Roman"/>
              </a:rPr>
              <a:t>Jyoti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Soni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spc="-20" dirty="0">
                <a:latin typeface="Times New Roman"/>
                <a:cs typeface="Times New Roman"/>
              </a:rPr>
              <a:t>M.Tech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(CSE)</a:t>
            </a:r>
            <a:r>
              <a:rPr sz="1400" b="1" dirty="0">
                <a:latin typeface="Times New Roman"/>
                <a:cs typeface="Times New Roman"/>
              </a:rPr>
              <a:t>,</a:t>
            </a:r>
            <a:r>
              <a:rPr sz="1400" b="1" spc="-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Ujma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Ansari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Professor</a:t>
            </a:r>
            <a:r>
              <a:rPr sz="1400" b="1" spc="-10" dirty="0">
                <a:latin typeface="Times New Roman"/>
                <a:cs typeface="Times New Roman"/>
              </a:rPr>
              <a:t>, </a:t>
            </a:r>
            <a:r>
              <a:rPr sz="1400" dirty="0">
                <a:latin typeface="Times New Roman"/>
                <a:cs typeface="Times New Roman"/>
              </a:rPr>
              <a:t>Dipesh</a:t>
            </a:r>
            <a:r>
              <a:rPr sz="1400" spc="-5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Sharma,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Sunita</a:t>
            </a:r>
            <a:r>
              <a:rPr sz="1400" spc="-5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Soni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spc="-25" dirty="0">
                <a:latin typeface="Times New Roman"/>
                <a:cs typeface="Times New Roman"/>
              </a:rPr>
              <a:t>Sr.</a:t>
            </a:r>
            <a:r>
              <a:rPr sz="1400" spc="-9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Associate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Professor</a:t>
            </a:r>
            <a:endParaRPr sz="1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25"/>
              </a:spcBef>
            </a:pPr>
            <a:r>
              <a:rPr sz="1400" b="1" spc="-10" dirty="0">
                <a:solidFill>
                  <a:srgbClr val="0D0D0D"/>
                </a:solidFill>
                <a:latin typeface="Times New Roman"/>
                <a:cs typeface="Times New Roman"/>
              </a:rPr>
              <a:t>Introduction-</a:t>
            </a:r>
            <a:endParaRPr sz="1400" dirty="0">
              <a:latin typeface="Times New Roman"/>
              <a:cs typeface="Times New Roman"/>
            </a:endParaRPr>
          </a:p>
          <a:p>
            <a:pPr marL="12700" marR="54610">
              <a:lnSpc>
                <a:spcPct val="100000"/>
              </a:lnSpc>
            </a:pP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Data</a:t>
            </a:r>
            <a:r>
              <a:rPr sz="14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mining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techniques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have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shown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promise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in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predicting</a:t>
            </a:r>
            <a:r>
              <a:rPr sz="14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heart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diseases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by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extracting</a:t>
            </a:r>
            <a:r>
              <a:rPr sz="14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meaningful</a:t>
            </a:r>
            <a:r>
              <a:rPr sz="14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patterns</a:t>
            </a:r>
            <a:r>
              <a:rPr sz="14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from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medical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 datasets.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Studies</a:t>
            </a:r>
            <a:r>
              <a:rPr sz="14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comparing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algorithms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like</a:t>
            </a:r>
            <a:r>
              <a:rPr sz="14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Naive</a:t>
            </a:r>
            <a:r>
              <a:rPr sz="14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Bayes,</a:t>
            </a:r>
            <a:r>
              <a:rPr sz="14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Decision</a:t>
            </a:r>
            <a:r>
              <a:rPr sz="1400" spc="-7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Trees,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Neural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Networks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have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demonstrated</a:t>
            </a:r>
            <a:r>
              <a:rPr sz="14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effectiveness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of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these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methods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in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accurately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predicting</a:t>
            </a:r>
            <a:r>
              <a:rPr sz="14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14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likelihood</a:t>
            </a:r>
            <a:r>
              <a:rPr sz="14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of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patients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developing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heart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disease.</a:t>
            </a:r>
            <a:endParaRPr sz="1400" dirty="0">
              <a:latin typeface="Times New Roman"/>
              <a:cs typeface="Times New Roman"/>
            </a:endParaRPr>
          </a:p>
          <a:p>
            <a:pPr marL="12700" marR="436245">
              <a:lnSpc>
                <a:spcPct val="100000"/>
              </a:lnSpc>
            </a:pP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Additionally,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approaches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such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as genetic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algorithms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for</a:t>
            </a:r>
            <a:r>
              <a:rPr sz="14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attribute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subset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optimization,</a:t>
            </a:r>
            <a:r>
              <a:rPr sz="14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association</a:t>
            </a:r>
            <a:r>
              <a:rPr sz="14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rule</a:t>
            </a:r>
            <a:r>
              <a:rPr sz="14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discovery,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rough</a:t>
            </a:r>
            <a:r>
              <a:rPr sz="1400" spc="8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set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theory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for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managing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uncertainties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in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medical</a:t>
            </a:r>
            <a:r>
              <a:rPr sz="1400" spc="-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data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have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further</a:t>
            </a:r>
            <a:r>
              <a:rPr sz="14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improved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prediction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accuracy</a:t>
            </a:r>
            <a:r>
              <a:rPr sz="14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knowledge</a:t>
            </a:r>
            <a:r>
              <a:rPr sz="14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extraction.</a:t>
            </a:r>
            <a:endParaRPr sz="1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400" b="1" spc="-10" dirty="0">
                <a:solidFill>
                  <a:srgbClr val="0D0D0D"/>
                </a:solidFill>
                <a:latin typeface="Times New Roman"/>
                <a:cs typeface="Times New Roman"/>
              </a:rPr>
              <a:t>Methodology-</a:t>
            </a:r>
            <a:endParaRPr sz="1400" dirty="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</a:pP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authors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conduct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</a:t>
            </a:r>
            <a:r>
              <a:rPr sz="1400" spc="-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comprehensive</a:t>
            </a:r>
            <a:r>
              <a:rPr sz="14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survey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of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recent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publications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across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medicine,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computer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science,</a:t>
            </a:r>
            <a:r>
              <a:rPr sz="14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engineering.</a:t>
            </a:r>
            <a:r>
              <a:rPr sz="1400" spc="-6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They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focus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on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evaluating</a:t>
            </a:r>
            <a:r>
              <a:rPr sz="14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predictive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descriptive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data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mining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techniques,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particularly</a:t>
            </a:r>
            <a:r>
              <a:rPr sz="14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using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datasets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from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14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Cleveland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Heart</a:t>
            </a:r>
            <a:r>
              <a:rPr sz="14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Disease database.</a:t>
            </a:r>
            <a:endParaRPr sz="1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400" b="1" spc="-10" dirty="0">
                <a:solidFill>
                  <a:srgbClr val="0D0D0D"/>
                </a:solidFill>
                <a:latin typeface="Times New Roman"/>
                <a:cs typeface="Times New Roman"/>
              </a:rPr>
              <a:t>Results-</a:t>
            </a:r>
            <a:endParaRPr sz="1400" dirty="0">
              <a:latin typeface="Times New Roman"/>
              <a:cs typeface="Times New Roman"/>
            </a:endParaRPr>
          </a:p>
          <a:p>
            <a:pPr marL="12700" marR="118110">
              <a:lnSpc>
                <a:spcPct val="100000"/>
              </a:lnSpc>
            </a:pP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Through</a:t>
            </a:r>
            <a:r>
              <a:rPr sz="1400" spc="-6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experiments,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they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find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that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Decision</a:t>
            </a:r>
            <a:r>
              <a:rPr sz="1400" spc="-6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Tree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Naïve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Bayes</a:t>
            </a:r>
            <a:r>
              <a:rPr sz="1400" spc="1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perform</a:t>
            </a:r>
            <a:r>
              <a:rPr sz="14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best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for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heart</a:t>
            </a:r>
            <a:r>
              <a:rPr sz="14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disease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prediction,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while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other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methods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like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K-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NN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400" spc="-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Neural</a:t>
            </a:r>
            <a:r>
              <a:rPr sz="14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Networks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show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less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promising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results.</a:t>
            </a:r>
            <a:r>
              <a:rPr sz="1400" spc="-10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Additionally,</a:t>
            </a:r>
            <a:r>
              <a:rPr sz="14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applying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genetic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algorithms</a:t>
            </a:r>
            <a:r>
              <a:rPr sz="14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enhances</a:t>
            </a:r>
            <a:r>
              <a:rPr sz="14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14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accuracy</a:t>
            </a:r>
            <a:r>
              <a:rPr sz="14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of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Decision</a:t>
            </a:r>
            <a:r>
              <a:rPr sz="1400" spc="-6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Tree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Bayesian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Classification</a:t>
            </a:r>
            <a:r>
              <a:rPr sz="14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by</a:t>
            </a:r>
            <a:r>
              <a:rPr sz="14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optimizing</a:t>
            </a:r>
            <a:r>
              <a:rPr sz="14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dirty="0">
                <a:solidFill>
                  <a:srgbClr val="0D0D0D"/>
                </a:solidFill>
                <a:latin typeface="Times New Roman"/>
                <a:cs typeface="Times New Roman"/>
              </a:rPr>
              <a:t>feature</a:t>
            </a:r>
            <a:r>
              <a:rPr sz="14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400" spc="-10" dirty="0">
                <a:solidFill>
                  <a:srgbClr val="0D0D0D"/>
                </a:solidFill>
                <a:latin typeface="Times New Roman"/>
                <a:cs typeface="Times New Roman"/>
              </a:rPr>
              <a:t>selection.</a:t>
            </a:r>
            <a:endParaRPr sz="14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865878" y="632205"/>
            <a:ext cx="23964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Literature</a:t>
            </a:r>
            <a:r>
              <a:rPr spc="-75" dirty="0"/>
              <a:t> </a:t>
            </a:r>
            <a:r>
              <a:rPr spc="-10" dirty="0"/>
              <a:t>Review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59583" y="1183335"/>
            <a:ext cx="718439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u="none" dirty="0"/>
              <a:t>2.Decision</a:t>
            </a:r>
            <a:r>
              <a:rPr sz="1800" u="none" spc="-25" dirty="0"/>
              <a:t> </a:t>
            </a:r>
            <a:r>
              <a:rPr sz="1800" u="none" dirty="0"/>
              <a:t>Support</a:t>
            </a:r>
            <a:r>
              <a:rPr sz="1800" u="none" spc="-10" dirty="0"/>
              <a:t> </a:t>
            </a:r>
            <a:r>
              <a:rPr sz="1800" u="none" dirty="0"/>
              <a:t>in</a:t>
            </a:r>
            <a:r>
              <a:rPr sz="1800" u="none" spc="-10" dirty="0"/>
              <a:t> </a:t>
            </a:r>
            <a:r>
              <a:rPr sz="1800" u="none" dirty="0"/>
              <a:t>Heart</a:t>
            </a:r>
            <a:r>
              <a:rPr sz="1800" u="none" spc="-25" dirty="0"/>
              <a:t> </a:t>
            </a:r>
            <a:r>
              <a:rPr sz="1800" u="none" dirty="0"/>
              <a:t>Disease</a:t>
            </a:r>
            <a:r>
              <a:rPr sz="1800" u="none" spc="-10" dirty="0"/>
              <a:t> </a:t>
            </a:r>
            <a:r>
              <a:rPr sz="1800" u="none" dirty="0"/>
              <a:t>Prediction</a:t>
            </a:r>
            <a:r>
              <a:rPr sz="1800" u="none" spc="-30" dirty="0"/>
              <a:t> </a:t>
            </a:r>
            <a:r>
              <a:rPr sz="1800" u="none" dirty="0"/>
              <a:t>System</a:t>
            </a:r>
            <a:r>
              <a:rPr sz="1800" u="none" spc="-20" dirty="0"/>
              <a:t> </a:t>
            </a:r>
            <a:r>
              <a:rPr sz="1800" u="none" dirty="0"/>
              <a:t>using</a:t>
            </a:r>
            <a:r>
              <a:rPr sz="1800" u="none" spc="-10" dirty="0"/>
              <a:t> </a:t>
            </a:r>
            <a:r>
              <a:rPr sz="1800" u="none" dirty="0"/>
              <a:t>Naive</a:t>
            </a:r>
            <a:r>
              <a:rPr sz="1800" u="none" spc="-10" dirty="0"/>
              <a:t> Bayes</a:t>
            </a:r>
            <a:endParaRPr sz="180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374394" y="1545691"/>
            <a:ext cx="9504680" cy="39922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27630" marR="2059939" indent="-424180">
              <a:lnSpc>
                <a:spcPct val="105700"/>
              </a:lnSpc>
              <a:spcBef>
                <a:spcPts val="100"/>
              </a:spcBef>
            </a:pPr>
            <a:r>
              <a:rPr sz="1400" dirty="0">
                <a:latin typeface="Times New Roman"/>
                <a:cs typeface="Times New Roman"/>
              </a:rPr>
              <a:t>Mrs.G.Subbalakshmi</a:t>
            </a:r>
            <a:r>
              <a:rPr sz="1400" spc="26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(M.Tech),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Mr.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K.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Ramesh </a:t>
            </a:r>
            <a:r>
              <a:rPr sz="1400" spc="-30" dirty="0">
                <a:latin typeface="Times New Roman"/>
                <a:cs typeface="Times New Roman"/>
              </a:rPr>
              <a:t>M.Tech,</a:t>
            </a:r>
            <a:r>
              <a:rPr sz="1400" spc="-9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Asst.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Professor, </a:t>
            </a:r>
            <a:r>
              <a:rPr sz="1400" dirty="0">
                <a:latin typeface="Times New Roman"/>
                <a:cs typeface="Times New Roman"/>
              </a:rPr>
              <a:t>Mr.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M.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Chinna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Rao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20" dirty="0">
                <a:latin typeface="Times New Roman"/>
                <a:cs typeface="Times New Roman"/>
              </a:rPr>
              <a:t>M.Tech,(Ph.D.)</a:t>
            </a:r>
            <a:r>
              <a:rPr sz="1400" spc="-9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Asst.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Professor,</a:t>
            </a: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95"/>
              </a:spcBef>
            </a:pPr>
            <a:r>
              <a:rPr sz="1400" b="1" spc="-10" dirty="0">
                <a:latin typeface="Times New Roman"/>
                <a:cs typeface="Times New Roman"/>
              </a:rPr>
              <a:t>Introduction-</a:t>
            </a:r>
            <a:endParaRPr sz="1400">
              <a:latin typeface="Times New Roman"/>
              <a:cs typeface="Times New Roman"/>
            </a:endParaRPr>
          </a:p>
          <a:p>
            <a:pPr marL="12700" marR="27305">
              <a:lnSpc>
                <a:spcPct val="100000"/>
              </a:lnSpc>
            </a:pPr>
            <a:r>
              <a:rPr sz="1400" dirty="0">
                <a:latin typeface="Times New Roman"/>
                <a:cs typeface="Times New Roman"/>
              </a:rPr>
              <a:t>Data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mining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techniques,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particularly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Naive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Bayes,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have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shown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promise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in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predicting</a:t>
            </a:r>
            <a:r>
              <a:rPr sz="1400" spc="-5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heart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disease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by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extracting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meaningful</a:t>
            </a:r>
            <a:r>
              <a:rPr sz="1400" spc="-5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patterns </a:t>
            </a:r>
            <a:r>
              <a:rPr sz="1400" dirty="0">
                <a:latin typeface="Times New Roman"/>
                <a:cs typeface="Times New Roman"/>
              </a:rPr>
              <a:t>from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healthcare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datasets.</a:t>
            </a:r>
            <a:endParaRPr sz="14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</a:pPr>
            <a:r>
              <a:rPr sz="1400" dirty="0">
                <a:latin typeface="Times New Roman"/>
                <a:cs typeface="Times New Roman"/>
              </a:rPr>
              <a:t>Studies</a:t>
            </a:r>
            <a:r>
              <a:rPr sz="1400" spc="-5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comparing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algorithms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like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Naive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Bayes,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K-NN,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and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Decision</a:t>
            </a:r>
            <a:r>
              <a:rPr sz="1400" spc="-6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Trees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found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Naive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Bayes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to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be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effective,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with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applications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spc="-20" dirty="0">
                <a:latin typeface="Times New Roman"/>
                <a:cs typeface="Times New Roman"/>
              </a:rPr>
              <a:t>like </a:t>
            </a:r>
            <a:r>
              <a:rPr sz="1400" dirty="0">
                <a:latin typeface="Times New Roman"/>
                <a:cs typeface="Times New Roman"/>
              </a:rPr>
              <a:t>the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Intelligent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Heart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Disease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Prediction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System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(IHDPS)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demonstrating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high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accuracy.</a:t>
            </a:r>
            <a:endParaRPr sz="1400">
              <a:latin typeface="Times New Roman"/>
              <a:cs typeface="Times New Roman"/>
            </a:endParaRPr>
          </a:p>
          <a:p>
            <a:pPr marL="12700" marR="237490">
              <a:lnSpc>
                <a:spcPct val="100000"/>
              </a:lnSpc>
            </a:pPr>
            <a:r>
              <a:rPr sz="1400" spc="-35" dirty="0">
                <a:latin typeface="Times New Roman"/>
                <a:cs typeface="Times New Roman"/>
              </a:rPr>
              <a:t>To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address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underutilization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of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healthcare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data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and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biases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in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decision-making,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the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proposed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Decision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Support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in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Heart</a:t>
            </a:r>
            <a:r>
              <a:rPr sz="1400" spc="-10" dirty="0">
                <a:latin typeface="Times New Roman"/>
                <a:cs typeface="Times New Roman"/>
              </a:rPr>
              <a:t> Disease </a:t>
            </a:r>
            <a:r>
              <a:rPr sz="1400" dirty="0">
                <a:latin typeface="Times New Roman"/>
                <a:cs typeface="Times New Roman"/>
              </a:rPr>
              <a:t>Prediction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System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(DSHDPS)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integrates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Naive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Bayes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with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patient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records,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offering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efficient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and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accurate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heart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disease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prediction </a:t>
            </a:r>
            <a:r>
              <a:rPr sz="1400" dirty="0">
                <a:latin typeface="Times New Roman"/>
                <a:cs typeface="Times New Roman"/>
              </a:rPr>
              <a:t>based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on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clinical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attributes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like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age,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sex,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and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blood</a:t>
            </a:r>
            <a:r>
              <a:rPr sz="1400" spc="-5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pressure.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400" b="1" spc="-10" dirty="0">
                <a:latin typeface="Times New Roman"/>
                <a:cs typeface="Times New Roman"/>
              </a:rPr>
              <a:t>Methodology-</a:t>
            </a:r>
            <a:endParaRPr sz="1400">
              <a:latin typeface="Times New Roman"/>
              <a:cs typeface="Times New Roman"/>
            </a:endParaRPr>
          </a:p>
          <a:p>
            <a:pPr marL="12700" marR="6350">
              <a:lnSpc>
                <a:spcPct val="100000"/>
              </a:lnSpc>
            </a:pPr>
            <a:r>
              <a:rPr sz="1400" dirty="0">
                <a:latin typeface="Times New Roman"/>
                <a:cs typeface="Times New Roman"/>
              </a:rPr>
              <a:t>The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study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used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Naïve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Bayes classification</a:t>
            </a:r>
            <a:r>
              <a:rPr sz="1400" spc="-5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and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data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from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the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Cleveland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Heart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Disease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database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to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develop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the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DSHDPS,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focusing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25" dirty="0">
                <a:latin typeface="Times New Roman"/>
                <a:cs typeface="Times New Roman"/>
              </a:rPr>
              <a:t>on </a:t>
            </a:r>
            <a:r>
              <a:rPr sz="1400" dirty="0">
                <a:latin typeface="Times New Roman"/>
                <a:cs typeface="Times New Roman"/>
              </a:rPr>
              <a:t>key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patient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attributes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like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age,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sex,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blood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pressure,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and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blood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sugar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levels.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65"/>
              </a:spcBef>
            </a:pP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400" b="1" spc="-10" dirty="0">
                <a:latin typeface="Times New Roman"/>
                <a:cs typeface="Times New Roman"/>
              </a:rPr>
              <a:t>Results-</a:t>
            </a:r>
            <a:endParaRPr sz="1400">
              <a:latin typeface="Times New Roman"/>
              <a:cs typeface="Times New Roman"/>
            </a:endParaRPr>
          </a:p>
          <a:p>
            <a:pPr marL="12700" marR="461645">
              <a:lnSpc>
                <a:spcPct val="100000"/>
              </a:lnSpc>
            </a:pPr>
            <a:r>
              <a:rPr sz="1400" dirty="0">
                <a:latin typeface="Times New Roman"/>
                <a:cs typeface="Times New Roman"/>
              </a:rPr>
              <a:t>The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DSHDPS,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primarily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driven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by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Naïve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Bayes, effectively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predicted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heart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disease,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offering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insights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for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clinical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decisions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spc="-25" dirty="0">
                <a:latin typeface="Times New Roman"/>
                <a:cs typeface="Times New Roman"/>
              </a:rPr>
              <a:t>and </a:t>
            </a:r>
            <a:r>
              <a:rPr sz="1400" dirty="0">
                <a:latin typeface="Times New Roman"/>
                <a:cs typeface="Times New Roman"/>
              </a:rPr>
              <a:t>potentially</a:t>
            </a:r>
            <a:r>
              <a:rPr sz="1400" spc="-6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reducing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medical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costs.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48610" y="1197990"/>
            <a:ext cx="74923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u="none" dirty="0"/>
              <a:t>3.Intelligent</a:t>
            </a:r>
            <a:r>
              <a:rPr sz="1800" u="none" spc="-65" dirty="0"/>
              <a:t> </a:t>
            </a:r>
            <a:r>
              <a:rPr sz="1800" u="none" dirty="0"/>
              <a:t>Heart</a:t>
            </a:r>
            <a:r>
              <a:rPr sz="1800" u="none" spc="-45" dirty="0"/>
              <a:t> </a:t>
            </a:r>
            <a:r>
              <a:rPr sz="1800" u="none" dirty="0"/>
              <a:t>Disease</a:t>
            </a:r>
            <a:r>
              <a:rPr sz="1800" u="none" spc="-40" dirty="0"/>
              <a:t> </a:t>
            </a:r>
            <a:r>
              <a:rPr sz="1800" u="none" dirty="0"/>
              <a:t>Prediction</a:t>
            </a:r>
            <a:r>
              <a:rPr sz="1800" u="none" spc="-50" dirty="0"/>
              <a:t> </a:t>
            </a:r>
            <a:r>
              <a:rPr sz="1800" u="none" dirty="0"/>
              <a:t>System</a:t>
            </a:r>
            <a:r>
              <a:rPr sz="1800" u="none" spc="-45" dirty="0"/>
              <a:t> </a:t>
            </a:r>
            <a:r>
              <a:rPr sz="1800" u="none" dirty="0"/>
              <a:t>Using</a:t>
            </a:r>
            <a:r>
              <a:rPr sz="1800" u="none" spc="-40" dirty="0"/>
              <a:t> </a:t>
            </a:r>
            <a:r>
              <a:rPr sz="1800" u="none" dirty="0"/>
              <a:t>Data</a:t>
            </a:r>
            <a:r>
              <a:rPr sz="1800" u="none" spc="-45" dirty="0"/>
              <a:t> </a:t>
            </a:r>
            <a:r>
              <a:rPr sz="1800" u="none" dirty="0"/>
              <a:t>Mining</a:t>
            </a:r>
            <a:r>
              <a:rPr sz="1800" u="none" spc="-80" dirty="0"/>
              <a:t> </a:t>
            </a:r>
            <a:r>
              <a:rPr sz="1800" u="none" spc="-10" dirty="0"/>
              <a:t>Techniques</a:t>
            </a:r>
            <a:endParaRPr sz="180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7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338833" y="1591182"/>
            <a:ext cx="9858375" cy="430022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R="338455" algn="ctr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latin typeface="Times New Roman"/>
                <a:cs typeface="Times New Roman"/>
              </a:rPr>
              <a:t>Sellappan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Palaniappan,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Rafiah</a:t>
            </a:r>
            <a:r>
              <a:rPr sz="1400" spc="-95" dirty="0">
                <a:latin typeface="Times New Roman"/>
                <a:cs typeface="Times New Roman"/>
              </a:rPr>
              <a:t> </a:t>
            </a:r>
            <a:r>
              <a:rPr sz="1400" spc="-20" dirty="0">
                <a:latin typeface="Times New Roman"/>
                <a:cs typeface="Times New Roman"/>
              </a:rPr>
              <a:t>Awang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Department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of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Information</a:t>
            </a:r>
            <a:r>
              <a:rPr sz="1400" spc="-8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Technology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60"/>
              </a:spcBef>
            </a:pP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600" b="1" spc="-10" dirty="0">
                <a:latin typeface="Times New Roman"/>
                <a:cs typeface="Times New Roman"/>
              </a:rPr>
              <a:t>Introduction-</a:t>
            </a:r>
            <a:endParaRPr sz="1600">
              <a:latin typeface="Times New Roman"/>
              <a:cs typeface="Times New Roman"/>
            </a:endParaRPr>
          </a:p>
          <a:p>
            <a:pPr marL="12700" marR="259715">
              <a:lnSpc>
                <a:spcPct val="100000"/>
              </a:lnSpc>
            </a:pPr>
            <a:r>
              <a:rPr sz="1600" dirty="0">
                <a:latin typeface="Times New Roman"/>
                <a:cs typeface="Times New Roman"/>
              </a:rPr>
              <a:t>The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healthcare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industry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faces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challenges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in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leveraging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vast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amounts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of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data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effectively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for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decision-making.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This </a:t>
            </a:r>
            <a:r>
              <a:rPr sz="1600" dirty="0">
                <a:latin typeface="Times New Roman"/>
                <a:cs typeface="Times New Roman"/>
              </a:rPr>
              <a:t>system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aims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to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extract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hidden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patterns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and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relationships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from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healthcare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data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to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assist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in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diagnosing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heart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disease</a:t>
            </a:r>
            <a:r>
              <a:rPr sz="1600" spc="-25" dirty="0">
                <a:latin typeface="Times New Roman"/>
                <a:cs typeface="Times New Roman"/>
              </a:rPr>
              <a:t> and </a:t>
            </a:r>
            <a:r>
              <a:rPr sz="1600" dirty="0">
                <a:latin typeface="Times New Roman"/>
                <a:cs typeface="Times New Roman"/>
              </a:rPr>
              <a:t>making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intelligent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clinical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decisions.</a:t>
            </a:r>
            <a:endParaRPr sz="1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0"/>
              </a:spcBef>
            </a:pPr>
            <a:endParaRPr sz="1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600" b="1" spc="-10" dirty="0">
                <a:latin typeface="Times New Roman"/>
                <a:cs typeface="Times New Roman"/>
              </a:rPr>
              <a:t>Methodology-</a:t>
            </a:r>
            <a:endParaRPr sz="1600">
              <a:latin typeface="Times New Roman"/>
              <a:cs typeface="Times New Roman"/>
            </a:endParaRPr>
          </a:p>
          <a:p>
            <a:pPr marL="12700" marR="50800">
              <a:lnSpc>
                <a:spcPct val="100000"/>
              </a:lnSpc>
            </a:pPr>
            <a:r>
              <a:rPr sz="1600" dirty="0">
                <a:latin typeface="Times New Roman"/>
                <a:cs typeface="Times New Roman"/>
              </a:rPr>
              <a:t>The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researchers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employed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the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CRISP-</a:t>
            </a:r>
            <a:r>
              <a:rPr sz="1600" dirty="0">
                <a:latin typeface="Times New Roman"/>
                <a:cs typeface="Times New Roman"/>
              </a:rPr>
              <a:t>DM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methodology,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comprising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six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phases: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business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understanding,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data </a:t>
            </a:r>
            <a:r>
              <a:rPr sz="1600" dirty="0">
                <a:latin typeface="Times New Roman"/>
                <a:cs typeface="Times New Roman"/>
              </a:rPr>
              <a:t>understanding,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data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preparation,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modeling,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evaluation,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and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deployment.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Three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data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mining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techniques—</a:t>
            </a:r>
            <a:r>
              <a:rPr sz="1600" dirty="0">
                <a:latin typeface="Times New Roman"/>
                <a:cs typeface="Times New Roman"/>
              </a:rPr>
              <a:t>Decision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Trees, </a:t>
            </a:r>
            <a:r>
              <a:rPr sz="1600" dirty="0">
                <a:latin typeface="Times New Roman"/>
                <a:cs typeface="Times New Roman"/>
              </a:rPr>
              <a:t>Naïve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Bayes,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and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Neural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Network—</a:t>
            </a:r>
            <a:r>
              <a:rPr sz="1600" dirty="0">
                <a:latin typeface="Times New Roman"/>
                <a:cs typeface="Times New Roman"/>
              </a:rPr>
              <a:t>were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used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to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build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predictive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models.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The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models were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trained,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evaluated,</a:t>
            </a:r>
            <a:r>
              <a:rPr sz="1600" spc="-25" dirty="0">
                <a:latin typeface="Times New Roman"/>
                <a:cs typeface="Times New Roman"/>
              </a:rPr>
              <a:t> and </a:t>
            </a:r>
            <a:r>
              <a:rPr sz="1600" dirty="0">
                <a:latin typeface="Times New Roman"/>
                <a:cs typeface="Times New Roman"/>
              </a:rPr>
              <a:t>validated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against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the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test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dataset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using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Lift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Chart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and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Classification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Matrix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methods.</a:t>
            </a:r>
            <a:endParaRPr sz="1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1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600" b="1" spc="-10" dirty="0">
                <a:latin typeface="Times New Roman"/>
                <a:cs typeface="Times New Roman"/>
              </a:rPr>
              <a:t>Results-</a:t>
            </a:r>
            <a:endParaRPr sz="16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</a:pP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The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study</a:t>
            </a:r>
            <a:r>
              <a:rPr sz="16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assessed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predictive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models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for</a:t>
            </a:r>
            <a:r>
              <a:rPr sz="1600" spc="-5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heart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disease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diagnosis,</a:t>
            </a:r>
            <a:r>
              <a:rPr sz="16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finding</a:t>
            </a:r>
            <a:r>
              <a:rPr sz="16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Naïve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Bayes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most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effective,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followed</a:t>
            </a:r>
            <a:r>
              <a:rPr sz="16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by</a:t>
            </a:r>
            <a:r>
              <a:rPr sz="1600" spc="50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Neural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Network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6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Decision</a:t>
            </a:r>
            <a:r>
              <a:rPr sz="1600" spc="-6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Trees.</a:t>
            </a:r>
            <a:r>
              <a:rPr sz="1600" spc="-6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These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models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successfully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handled</a:t>
            </a:r>
            <a:r>
              <a:rPr sz="1600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complex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queries,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with</a:t>
            </a:r>
            <a:r>
              <a:rPr sz="16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Naïve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Bayes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excelling</a:t>
            </a:r>
            <a:r>
              <a:rPr sz="16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in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predicting</a:t>
            </a:r>
            <a:r>
              <a:rPr sz="16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heart</a:t>
            </a:r>
            <a:r>
              <a:rPr sz="1600" spc="-3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disease</a:t>
            </a:r>
            <a:r>
              <a:rPr sz="16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cases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and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Decision</a:t>
            </a:r>
            <a:r>
              <a:rPr sz="1600" spc="-6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Trees</a:t>
            </a:r>
            <a:r>
              <a:rPr sz="1600" spc="-2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in</a:t>
            </a:r>
            <a:r>
              <a:rPr sz="1600" spc="-4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0D0D0D"/>
                </a:solidFill>
                <a:latin typeface="Times New Roman"/>
                <a:cs typeface="Times New Roman"/>
              </a:rPr>
              <a:t>non-</a:t>
            </a:r>
            <a:r>
              <a:rPr sz="1600" spc="-10" dirty="0">
                <a:solidFill>
                  <a:srgbClr val="0D0D0D"/>
                </a:solidFill>
                <a:latin typeface="Times New Roman"/>
                <a:cs typeface="Times New Roman"/>
              </a:rPr>
              <a:t>cases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02179" y="1196721"/>
            <a:ext cx="69240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u="none" dirty="0"/>
              <a:t>4.Logistic</a:t>
            </a:r>
            <a:r>
              <a:rPr sz="1800" u="none" spc="-45" dirty="0"/>
              <a:t> </a:t>
            </a:r>
            <a:r>
              <a:rPr sz="1800" u="none" dirty="0"/>
              <a:t>regression</a:t>
            </a:r>
            <a:r>
              <a:rPr sz="1800" u="none" spc="-30" dirty="0"/>
              <a:t> </a:t>
            </a:r>
            <a:r>
              <a:rPr sz="1800" u="none" dirty="0"/>
              <a:t>technique</a:t>
            </a:r>
            <a:r>
              <a:rPr sz="1800" u="none" spc="-35" dirty="0"/>
              <a:t> </a:t>
            </a:r>
            <a:r>
              <a:rPr sz="1800" u="none" dirty="0"/>
              <a:t>for</a:t>
            </a:r>
            <a:r>
              <a:rPr sz="1800" u="none" spc="-60" dirty="0"/>
              <a:t> </a:t>
            </a:r>
            <a:r>
              <a:rPr sz="1800" u="none" dirty="0"/>
              <a:t>prediction</a:t>
            </a:r>
            <a:r>
              <a:rPr sz="1800" u="none" spc="-35" dirty="0"/>
              <a:t> </a:t>
            </a:r>
            <a:r>
              <a:rPr sz="1800" u="none" dirty="0"/>
              <a:t>of</a:t>
            </a:r>
            <a:r>
              <a:rPr sz="1800" u="none" spc="-30" dirty="0"/>
              <a:t> </a:t>
            </a:r>
            <a:r>
              <a:rPr sz="1800" u="none" spc="-10" dirty="0"/>
              <a:t>cardiovascular</a:t>
            </a:r>
            <a:r>
              <a:rPr sz="1800" u="none" spc="-60" dirty="0"/>
              <a:t> </a:t>
            </a:r>
            <a:r>
              <a:rPr sz="1800" u="none" spc="-10" dirty="0"/>
              <a:t>disease</a:t>
            </a:r>
            <a:endParaRPr sz="180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286636" y="1502965"/>
            <a:ext cx="10057765" cy="3642360"/>
          </a:xfrm>
          <a:prstGeom prst="rect">
            <a:avLst/>
          </a:prstGeom>
        </p:spPr>
        <p:txBody>
          <a:bodyPr vert="horz" wrap="square" lIns="0" tIns="51435" rIns="0" bIns="0" rtlCol="0">
            <a:spAutoFit/>
          </a:bodyPr>
          <a:lstStyle/>
          <a:p>
            <a:pPr marR="299085" algn="ctr">
              <a:lnSpc>
                <a:spcPct val="100000"/>
              </a:lnSpc>
              <a:spcBef>
                <a:spcPts val="405"/>
              </a:spcBef>
            </a:pPr>
            <a:r>
              <a:rPr sz="1400" dirty="0">
                <a:latin typeface="Times New Roman"/>
                <a:cs typeface="Times New Roman"/>
              </a:rPr>
              <a:t>Ambrish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G,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Bharathi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Ganesh,</a:t>
            </a:r>
            <a:r>
              <a:rPr sz="1400" spc="-9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Anitha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Ganesh,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Chetana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Srinivas,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Dhanraj,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Kiran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Mensinkal</a:t>
            </a:r>
            <a:endParaRPr sz="1400">
              <a:latin typeface="Times New Roman"/>
              <a:cs typeface="Times New Roman"/>
            </a:endParaRPr>
          </a:p>
          <a:p>
            <a:pPr marR="254000" algn="ctr">
              <a:lnSpc>
                <a:spcPct val="100000"/>
              </a:lnSpc>
              <a:spcBef>
                <a:spcPts val="300"/>
              </a:spcBef>
            </a:pPr>
            <a:r>
              <a:rPr sz="1400" dirty="0">
                <a:latin typeface="Times New Roman"/>
                <a:cs typeface="Times New Roman"/>
              </a:rPr>
              <a:t>(East</a:t>
            </a:r>
            <a:r>
              <a:rPr sz="1400" spc="-65" dirty="0">
                <a:latin typeface="Times New Roman"/>
                <a:cs typeface="Times New Roman"/>
              </a:rPr>
              <a:t> </a:t>
            </a:r>
            <a:r>
              <a:rPr sz="1400" spc="-20" dirty="0">
                <a:latin typeface="Times New Roman"/>
                <a:cs typeface="Times New Roman"/>
              </a:rPr>
              <a:t>West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Institute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of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spc="-30" dirty="0">
                <a:latin typeface="Times New Roman"/>
                <a:cs typeface="Times New Roman"/>
              </a:rPr>
              <a:t>Technology,</a:t>
            </a:r>
            <a:r>
              <a:rPr sz="1400" spc="-9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Anjana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Nagar,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Bangalore</a:t>
            </a:r>
            <a:r>
              <a:rPr sz="1400" spc="-5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560091,</a:t>
            </a:r>
            <a:r>
              <a:rPr sz="1400" spc="-4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India)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70"/>
              </a:spcBef>
            </a:pP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600" b="1" spc="-10" dirty="0">
                <a:latin typeface="Times New Roman"/>
                <a:cs typeface="Times New Roman"/>
              </a:rPr>
              <a:t>Introduction-</a:t>
            </a:r>
            <a:endParaRPr sz="1600">
              <a:latin typeface="Times New Roman"/>
              <a:cs typeface="Times New Roman"/>
            </a:endParaRPr>
          </a:p>
          <a:p>
            <a:pPr marL="12700" marR="77470">
              <a:lnSpc>
                <a:spcPct val="100000"/>
              </a:lnSpc>
            </a:pPr>
            <a:r>
              <a:rPr sz="1600" dirty="0">
                <a:latin typeface="Times New Roman"/>
                <a:cs typeface="Times New Roman"/>
              </a:rPr>
              <a:t>Cardiovascular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disease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(CVD)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is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leading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cause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of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global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mortality.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Early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prediction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is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crucial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for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effective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treatment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and </a:t>
            </a:r>
            <a:r>
              <a:rPr sz="1600" dirty="0">
                <a:latin typeface="Times New Roman"/>
                <a:cs typeface="Times New Roman"/>
              </a:rPr>
              <a:t>prevention.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This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research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focuses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on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LR's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application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to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classify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CVD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presence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using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UCI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dataset.</a:t>
            </a:r>
            <a:endParaRPr sz="1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0"/>
              </a:spcBef>
            </a:pPr>
            <a:endParaRPr sz="1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600" b="1" spc="-10" dirty="0">
                <a:latin typeface="Times New Roman"/>
                <a:cs typeface="Times New Roman"/>
              </a:rPr>
              <a:t>Methodology-</a:t>
            </a:r>
            <a:endParaRPr sz="16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</a:pPr>
            <a:r>
              <a:rPr sz="1600" dirty="0">
                <a:latin typeface="Times New Roman"/>
                <a:cs typeface="Times New Roman"/>
              </a:rPr>
              <a:t>The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study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preprocesses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data,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selects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features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based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on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correlation,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and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splits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the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dataset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into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training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and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testing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sets.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LR</a:t>
            </a:r>
            <a:r>
              <a:rPr sz="1600" spc="35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is </a:t>
            </a:r>
            <a:r>
              <a:rPr sz="1600" dirty="0">
                <a:latin typeface="Times New Roman"/>
                <a:cs typeface="Times New Roman"/>
              </a:rPr>
              <a:t>used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for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binary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classification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of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CVD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presence.</a:t>
            </a:r>
            <a:endParaRPr sz="1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0"/>
              </a:spcBef>
            </a:pPr>
            <a:endParaRPr sz="1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600" b="1" spc="-10" dirty="0">
                <a:latin typeface="Times New Roman"/>
                <a:cs typeface="Times New Roman"/>
              </a:rPr>
              <a:t>Results-</a:t>
            </a:r>
            <a:endParaRPr sz="1600">
              <a:latin typeface="Times New Roman"/>
              <a:cs typeface="Times New Roman"/>
            </a:endParaRPr>
          </a:p>
          <a:p>
            <a:pPr marL="12700" marR="60960">
              <a:lnSpc>
                <a:spcPct val="100000"/>
              </a:lnSpc>
            </a:pPr>
            <a:r>
              <a:rPr sz="1600" dirty="0">
                <a:latin typeface="Times New Roman"/>
                <a:cs typeface="Times New Roman"/>
              </a:rPr>
              <a:t>LR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achieves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87.10%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accuracy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with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90:10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training-</a:t>
            </a:r>
            <a:r>
              <a:rPr sz="1600" dirty="0">
                <a:latin typeface="Times New Roman"/>
                <a:cs typeface="Times New Roman"/>
              </a:rPr>
              <a:t>testing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split,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demonstrating improved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performance with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more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training data.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42340" marR="5080" indent="-930275">
              <a:lnSpc>
                <a:spcPct val="100000"/>
              </a:lnSpc>
              <a:spcBef>
                <a:spcPts val="100"/>
              </a:spcBef>
            </a:pPr>
            <a:r>
              <a:rPr sz="1800" u="none" dirty="0"/>
              <a:t>5.Leveraging</a:t>
            </a:r>
            <a:r>
              <a:rPr sz="1800" u="none" spc="-75" dirty="0"/>
              <a:t> </a:t>
            </a:r>
            <a:r>
              <a:rPr sz="1800" u="none" spc="-10" dirty="0"/>
              <a:t>Regression</a:t>
            </a:r>
            <a:r>
              <a:rPr sz="1800" u="none" spc="-100" dirty="0"/>
              <a:t> </a:t>
            </a:r>
            <a:r>
              <a:rPr sz="1800" u="none" dirty="0"/>
              <a:t>Analysis</a:t>
            </a:r>
            <a:r>
              <a:rPr sz="1800" u="none" spc="-45" dirty="0"/>
              <a:t> </a:t>
            </a:r>
            <a:r>
              <a:rPr sz="1800" u="none" dirty="0"/>
              <a:t>to</a:t>
            </a:r>
            <a:r>
              <a:rPr sz="1800" u="none" spc="-25" dirty="0"/>
              <a:t> </a:t>
            </a:r>
            <a:r>
              <a:rPr sz="1800" u="none" dirty="0"/>
              <a:t>Predict</a:t>
            </a:r>
            <a:r>
              <a:rPr sz="1800" u="none" spc="-30" dirty="0"/>
              <a:t> </a:t>
            </a:r>
            <a:r>
              <a:rPr sz="1800" u="none" spc="-10" dirty="0"/>
              <a:t>Overlapping </a:t>
            </a:r>
            <a:r>
              <a:rPr sz="1800" u="none" dirty="0"/>
              <a:t>Symptoms</a:t>
            </a:r>
            <a:r>
              <a:rPr sz="1800" u="none" spc="-45" dirty="0"/>
              <a:t> </a:t>
            </a:r>
            <a:r>
              <a:rPr sz="1800" u="none" dirty="0"/>
              <a:t>of</a:t>
            </a:r>
            <a:r>
              <a:rPr sz="1800" u="none" spc="-20" dirty="0"/>
              <a:t> </a:t>
            </a:r>
            <a:r>
              <a:rPr sz="1800" u="none" dirty="0"/>
              <a:t>Cardiovascular</a:t>
            </a:r>
            <a:r>
              <a:rPr sz="1800" u="none" spc="-65" dirty="0"/>
              <a:t> </a:t>
            </a:r>
            <a:r>
              <a:rPr sz="1800" u="none" spc="-10" dirty="0"/>
              <a:t>Diseases</a:t>
            </a:r>
            <a:endParaRPr sz="1800"/>
          </a:p>
          <a:p>
            <a:pPr marL="207645" marR="53975" indent="-149860">
              <a:lnSpc>
                <a:spcPct val="100000"/>
              </a:lnSpc>
              <a:spcBef>
                <a:spcPts val="15"/>
              </a:spcBef>
            </a:pPr>
            <a:r>
              <a:rPr sz="1400" b="0" u="none" dirty="0">
                <a:latin typeface="Times New Roman"/>
                <a:cs typeface="Times New Roman"/>
              </a:rPr>
              <a:t>Sara</a:t>
            </a:r>
            <a:r>
              <a:rPr sz="1400" b="0" u="none" spc="-25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Ghorashi</a:t>
            </a:r>
            <a:r>
              <a:rPr sz="1400" b="0" u="none" spc="-30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,</a:t>
            </a:r>
            <a:r>
              <a:rPr sz="1400" b="0" u="none" spc="-10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Khunsa</a:t>
            </a:r>
            <a:r>
              <a:rPr sz="1400" b="0" u="none" spc="-15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Rehman ,</a:t>
            </a:r>
            <a:r>
              <a:rPr sz="1400" b="0" u="none" spc="-5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Hend</a:t>
            </a:r>
            <a:r>
              <a:rPr sz="1400" b="0" u="none" spc="-20" dirty="0">
                <a:latin typeface="Times New Roman"/>
                <a:cs typeface="Times New Roman"/>
              </a:rPr>
              <a:t> </a:t>
            </a:r>
            <a:r>
              <a:rPr sz="1400" b="0" u="none" spc="-10" dirty="0">
                <a:latin typeface="Times New Roman"/>
                <a:cs typeface="Times New Roman"/>
              </a:rPr>
              <a:t>Khalid</a:t>
            </a:r>
            <a:r>
              <a:rPr sz="1400" b="0" u="none" spc="-110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Alkahtani</a:t>
            </a:r>
            <a:r>
              <a:rPr sz="1400" b="0" u="none" spc="-40" dirty="0">
                <a:latin typeface="Times New Roman"/>
                <a:cs typeface="Times New Roman"/>
              </a:rPr>
              <a:t> </a:t>
            </a:r>
            <a:r>
              <a:rPr sz="1400" b="0" u="none" spc="-10" dirty="0">
                <a:latin typeface="Times New Roman"/>
                <a:cs typeface="Times New Roman"/>
              </a:rPr>
              <a:t>4(Member, IEEE), </a:t>
            </a:r>
            <a:r>
              <a:rPr sz="1400" b="0" u="none" dirty="0">
                <a:latin typeface="Times New Roman"/>
                <a:cs typeface="Times New Roman"/>
              </a:rPr>
              <a:t>Ahmed</a:t>
            </a:r>
            <a:r>
              <a:rPr sz="1400" b="0" u="none" spc="-5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H. Samak</a:t>
            </a:r>
            <a:r>
              <a:rPr sz="1400" b="0" u="none" spc="345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,</a:t>
            </a:r>
            <a:r>
              <a:rPr sz="1400" b="0" u="none" spc="-10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Ivan</a:t>
            </a:r>
            <a:r>
              <a:rPr sz="1400" b="0" u="none" spc="-30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Cherrez-ojeda</a:t>
            </a:r>
            <a:r>
              <a:rPr sz="1400" b="0" u="none" spc="-35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,</a:t>
            </a:r>
            <a:r>
              <a:rPr sz="1400" b="0" u="none" spc="-80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Anam</a:t>
            </a:r>
            <a:r>
              <a:rPr sz="1400" b="0" u="none" spc="-10" dirty="0">
                <a:latin typeface="Times New Roman"/>
                <a:cs typeface="Times New Roman"/>
              </a:rPr>
              <a:t> Riaz</a:t>
            </a:r>
            <a:r>
              <a:rPr sz="1400" b="0" u="none" spc="-85" dirty="0">
                <a:latin typeface="Times New Roman"/>
                <a:cs typeface="Times New Roman"/>
              </a:rPr>
              <a:t> </a:t>
            </a:r>
            <a:r>
              <a:rPr sz="1400" b="0" u="none" spc="-10" dirty="0">
                <a:latin typeface="Times New Roman"/>
                <a:cs typeface="Times New Roman"/>
              </a:rPr>
              <a:t>And</a:t>
            </a:r>
            <a:r>
              <a:rPr sz="1400" b="0" u="none" spc="-85" dirty="0">
                <a:latin typeface="Times New Roman"/>
                <a:cs typeface="Times New Roman"/>
              </a:rPr>
              <a:t> </a:t>
            </a:r>
            <a:r>
              <a:rPr sz="1400" b="0" u="none" dirty="0">
                <a:latin typeface="Times New Roman"/>
                <a:cs typeface="Times New Roman"/>
              </a:rPr>
              <a:t>Amna</a:t>
            </a:r>
            <a:r>
              <a:rPr sz="1400" b="0" u="none" spc="-5" dirty="0">
                <a:latin typeface="Times New Roman"/>
                <a:cs typeface="Times New Roman"/>
              </a:rPr>
              <a:t> </a:t>
            </a:r>
            <a:r>
              <a:rPr sz="1400" b="0" u="none" spc="-10" dirty="0">
                <a:latin typeface="Times New Roman"/>
                <a:cs typeface="Times New Roman"/>
              </a:rPr>
              <a:t>Parveen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160"/>
              </a:lnSpc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394586" y="2375661"/>
            <a:ext cx="8926830" cy="34397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10" dirty="0">
                <a:latin typeface="Times New Roman"/>
                <a:cs typeface="Times New Roman"/>
              </a:rPr>
              <a:t>Introduction-</a:t>
            </a:r>
            <a:endParaRPr sz="1600">
              <a:latin typeface="Times New Roman"/>
              <a:cs typeface="Times New Roman"/>
            </a:endParaRPr>
          </a:p>
          <a:p>
            <a:pPr marL="12700" marR="5080" algn="just">
              <a:lnSpc>
                <a:spcPct val="100000"/>
              </a:lnSpc>
            </a:pPr>
            <a:r>
              <a:rPr sz="1600" dirty="0">
                <a:latin typeface="Times New Roman"/>
                <a:cs typeface="Times New Roman"/>
              </a:rPr>
              <a:t>Cardiovascular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diseases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(CVDs)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are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leading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cause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of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mortality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globally,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necessitating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timely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prediction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for </a:t>
            </a:r>
            <a:r>
              <a:rPr sz="1600" dirty="0">
                <a:latin typeface="Times New Roman"/>
                <a:cs typeface="Times New Roman"/>
              </a:rPr>
              <a:t>effective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treatment and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prevention.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This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research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explores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using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deep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learning-</a:t>
            </a:r>
            <a:r>
              <a:rPr sz="1600" dirty="0">
                <a:latin typeface="Times New Roman"/>
                <a:cs typeface="Times New Roman"/>
              </a:rPr>
              <a:t>based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regression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analysis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on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a </a:t>
            </a:r>
            <a:r>
              <a:rPr sz="1600" dirty="0">
                <a:latin typeface="Times New Roman"/>
                <a:cs typeface="Times New Roman"/>
              </a:rPr>
              <a:t>dataset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from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UAE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hospitals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to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predict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CVDs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early.</a:t>
            </a:r>
            <a:endParaRPr sz="1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80"/>
              </a:spcBef>
            </a:pPr>
            <a:endParaRPr sz="1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600" b="1" spc="-10" dirty="0">
                <a:latin typeface="Times New Roman"/>
                <a:cs typeface="Times New Roman"/>
              </a:rPr>
              <a:t>Methodology</a:t>
            </a:r>
            <a:r>
              <a:rPr sz="1600" spc="-10" dirty="0">
                <a:latin typeface="Times New Roman"/>
                <a:cs typeface="Times New Roman"/>
              </a:rPr>
              <a:t>-</a:t>
            </a:r>
            <a:endParaRPr sz="1600">
              <a:latin typeface="Times New Roman"/>
              <a:cs typeface="Times New Roman"/>
            </a:endParaRPr>
          </a:p>
          <a:p>
            <a:pPr marL="12700" marR="187960">
              <a:lnSpc>
                <a:spcPct val="100000"/>
              </a:lnSpc>
              <a:spcBef>
                <a:spcPts val="5"/>
              </a:spcBef>
            </a:pPr>
            <a:r>
              <a:rPr sz="1600" dirty="0">
                <a:latin typeface="Times New Roman"/>
                <a:cs typeface="Times New Roman"/>
              </a:rPr>
              <a:t>The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study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preprocesses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data,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selects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features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through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regression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analysis,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and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employs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Long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Short-</a:t>
            </a:r>
            <a:r>
              <a:rPr sz="1600" spc="-20" dirty="0">
                <a:latin typeface="Times New Roman"/>
                <a:cs typeface="Times New Roman"/>
              </a:rPr>
              <a:t>Term </a:t>
            </a:r>
            <a:r>
              <a:rPr sz="1600" dirty="0">
                <a:latin typeface="Times New Roman"/>
                <a:cs typeface="Times New Roman"/>
              </a:rPr>
              <a:t>Memory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(LSTM)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neural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network</a:t>
            </a:r>
            <a:r>
              <a:rPr sz="1600" spc="-6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for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prediction.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Regression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analysis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enhances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predictive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capabilities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using </a:t>
            </a:r>
            <a:r>
              <a:rPr sz="1600" dirty="0">
                <a:latin typeface="Times New Roman"/>
                <a:cs typeface="Times New Roman"/>
              </a:rPr>
              <a:t>information like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age,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symptoms,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and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specific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CVD</a:t>
            </a:r>
            <a:r>
              <a:rPr sz="1600" spc="-6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details.</a:t>
            </a:r>
            <a:endParaRPr sz="1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75"/>
              </a:spcBef>
            </a:pPr>
            <a:endParaRPr sz="1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600" b="1" spc="-10" dirty="0">
                <a:latin typeface="Times New Roman"/>
                <a:cs typeface="Times New Roman"/>
              </a:rPr>
              <a:t>Results-</a:t>
            </a:r>
            <a:endParaRPr sz="1600">
              <a:latin typeface="Times New Roman"/>
              <a:cs typeface="Times New Roman"/>
            </a:endParaRPr>
          </a:p>
          <a:p>
            <a:pPr marL="12700" marR="111760">
              <a:lnSpc>
                <a:spcPct val="100000"/>
              </a:lnSpc>
            </a:pPr>
            <a:r>
              <a:rPr sz="1600" dirty="0">
                <a:latin typeface="Times New Roman"/>
                <a:cs typeface="Times New Roman"/>
              </a:rPr>
              <a:t>The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LSTM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model shows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promise</a:t>
            </a:r>
            <a:r>
              <a:rPr sz="1600" spc="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in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predicting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various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CVDs,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especially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in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scenarios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with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overlapping </a:t>
            </a:r>
            <a:r>
              <a:rPr sz="1600" dirty="0">
                <a:latin typeface="Times New Roman"/>
                <a:cs typeface="Times New Roman"/>
              </a:rPr>
              <a:t>symptoms.</a:t>
            </a:r>
            <a:r>
              <a:rPr sz="1600" spc="1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it</a:t>
            </a:r>
            <a:r>
              <a:rPr sz="1600" spc="-4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achieves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71.5%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accuracy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in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predicting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coronary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heart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disease,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rising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to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86.7%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accuracy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with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50" dirty="0">
                <a:latin typeface="Times New Roman"/>
                <a:cs typeface="Times New Roman"/>
              </a:rPr>
              <a:t>a </a:t>
            </a:r>
            <a:r>
              <a:rPr sz="1600" dirty="0">
                <a:latin typeface="Times New Roman"/>
                <a:cs typeface="Times New Roman"/>
              </a:rPr>
              <a:t>combination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of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symptoms.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Specific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symptom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combinations</a:t>
            </a:r>
            <a:r>
              <a:rPr sz="1600" spc="-2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yield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</a:t>
            </a:r>
            <a:r>
              <a:rPr sz="1600" spc="-5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high</a:t>
            </a:r>
            <a:r>
              <a:rPr sz="1600" spc="-7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accuracy</a:t>
            </a:r>
            <a:r>
              <a:rPr sz="1600" spc="-2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of</a:t>
            </a:r>
            <a:r>
              <a:rPr sz="1600" spc="-5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90.6%.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</TotalTime>
  <Words>1867</Words>
  <Application>Microsoft Office PowerPoint</Application>
  <PresentationFormat>Widescreen</PresentationFormat>
  <Paragraphs>174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 MT</vt:lpstr>
      <vt:lpstr>Calibri</vt:lpstr>
      <vt:lpstr>Times New Roman</vt:lpstr>
      <vt:lpstr>Wingdings</vt:lpstr>
      <vt:lpstr>Office Theme</vt:lpstr>
      <vt:lpstr>(An Autonomous Institute, Affiliated to Savitribai Phule Pune University, Pune) 2023-2024</vt:lpstr>
      <vt:lpstr>Contents</vt:lpstr>
      <vt:lpstr>Introduction</vt:lpstr>
      <vt:lpstr>Problem Statement</vt:lpstr>
      <vt:lpstr>Literature Review</vt:lpstr>
      <vt:lpstr>2.Decision Support in Heart Disease Prediction System using Naive Bayes</vt:lpstr>
      <vt:lpstr>3.Intelligent Heart Disease Prediction System Using Data Mining Techniques</vt:lpstr>
      <vt:lpstr>4.Logistic regression technique for prediction of cardiovascular disease</vt:lpstr>
      <vt:lpstr>5.Leveraging Regression Analysis to Predict Overlapping Symptoms of Cardiovascular Diseases Sara Ghorashi , Khunsa Rehman , Hend Khalid Alkahtani 4(Member, IEEE), Ahmed H. Samak , Ivan Cherrez-ojeda , Anam Riaz And Amna Parveen</vt:lpstr>
      <vt:lpstr>Dataset: Heart Disease Dataset</vt:lpstr>
      <vt:lpstr>PowerPoint Presentation</vt:lpstr>
      <vt:lpstr>PowerPoint Presentation</vt:lpstr>
      <vt:lpstr>Model/Algorithm</vt:lpstr>
      <vt:lpstr>System Design</vt:lpstr>
      <vt:lpstr>PowerPoint Presentation</vt:lpstr>
      <vt:lpstr> 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Prediction System</dc:title>
  <dc:creator>suryavanshikanchan273@outlook.com</dc:creator>
  <cp:lastModifiedBy>Shravani Jadhav</cp:lastModifiedBy>
  <cp:revision>6</cp:revision>
  <dcterms:created xsi:type="dcterms:W3CDTF">2024-03-31T11:30:10Z</dcterms:created>
  <dcterms:modified xsi:type="dcterms:W3CDTF">2024-10-10T18:15:33Z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2024-02-29T00:00:00Z</vt:filetime>
  </property>
  <property fmtid="{D5CDD505-2E9C-101B-9397-08002B2CF9AE}" pid="3" name="Creator">
    <vt:lpwstr>Microsoft® PowerPoint® 2021</vt:lpwstr>
  </property>
  <property fmtid="{D5CDD505-2E9C-101B-9397-08002B2CF9AE}" pid="4" name="LastSaved">
    <vt:filetime>2024-03-31T00:00:00Z</vt:filetime>
  </property>
  <property fmtid="{D5CDD505-2E9C-101B-9397-08002B2CF9AE}" pid="5" name="Producer">
    <vt:lpwstr>Microsoft® PowerPoint® 2021</vt:lpwstr>
  </property>
</Properties>
</file>